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5143500" type="screen16x9"/>
  <p:notesSz cx="6858000" cy="9144000"/>
  <p:embeddedFontLst>
    <p:embeddedFont>
      <p:font typeface="Maven Pro" panose="020B0604020202020204" charset="0"/>
      <p:regular r:id="rId26"/>
      <p:bold r:id="rId27"/>
    </p:embeddedFont>
    <p:embeddedFont>
      <p:font typeface="Nunito"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0f567c78c3_0_6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0f567c78c3_0_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2d9b473eb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2d9b473eb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2d9b473eb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2d9b473eb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2d9b473eb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2d9b473eb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2db75240b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12db75240b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2d9b473eb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2d9b473eb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2d9b473eb0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2d9b473eb0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2d9b473eb0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2d9b473eb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2aca7cc8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2aca7cc8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2dbc7ef0e6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12dbc7ef0e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0f567c78c3_0_3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0f567c78c3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0f567c78c3_0_6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0f567c78c3_0_6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1118ab6740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1118ab6740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2dbc7ef0e6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12dbc7ef0e6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10ee8e639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110ee8e63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0f567c78c3_0_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0f567c78c3_0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0f567c78c3_0_6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0f567c78c3_0_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0f567c78c3_0_6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0f567c78c3_0_6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118ab674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1118ab67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0f567c78c3_0_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0f567c78c3_0_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10b87fcf9e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10b87fcf9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10b87fcf9e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10b87fcf9e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hyperlink" Target="https://link.springer.com/article/10.1007/s11554-021-01070-6#auth-Sergio-Saponara" TargetMode="External"/><Relationship Id="rId3" Type="http://schemas.openxmlformats.org/officeDocument/2006/relationships/hyperlink" Target="https://ieeexplore.ieee.org/author/37088361234" TargetMode="External"/><Relationship Id="rId7" Type="http://schemas.openxmlformats.org/officeDocument/2006/relationships/hyperlink" Target="https://ieeexplore.ieee.org/abstract/document/9243478" TargetMode="External"/><Relationship Id="rId12" Type="http://schemas.openxmlformats.org/officeDocument/2006/relationships/hyperlink" Target="https://www.section.io/engineering-education/introduction-to-yolo-algorithm-for-object-detection/#:~:text=YOLO%20is%20an%20algorithm%20that,%2C%20parking%20meters%2C%20and%20animals"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hyperlink" Target="https://ieeexplore.ieee.org/author/38543069200" TargetMode="External"/><Relationship Id="rId11" Type="http://schemas.openxmlformats.org/officeDocument/2006/relationships/hyperlink" Target="https://link.springer.com/article/10.1007/s11554-021-01070-6" TargetMode="External"/><Relationship Id="rId5" Type="http://schemas.openxmlformats.org/officeDocument/2006/relationships/hyperlink" Target="https://ieeexplore.ieee.org/author/37395375800" TargetMode="External"/><Relationship Id="rId10" Type="http://schemas.openxmlformats.org/officeDocument/2006/relationships/hyperlink" Target="https://link.springer.com/article/10.1007/s11554-021-01070-6#auth-Alessio-Gagliardi" TargetMode="External"/><Relationship Id="rId4" Type="http://schemas.openxmlformats.org/officeDocument/2006/relationships/hyperlink" Target="https://ieeexplore.ieee.org/author/38252878700" TargetMode="External"/><Relationship Id="rId9" Type="http://schemas.openxmlformats.org/officeDocument/2006/relationships/hyperlink" Target="https://link.springer.com/article/10.1007/s11554-021-01070-6#auth-Abdussalam-Elhanashi"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nature.com/articles/s41591-020-1011-4#auth-Michael-Edelstein" TargetMode="External"/><Relationship Id="rId13" Type="http://schemas.openxmlformats.org/officeDocument/2006/relationships/hyperlink" Target="https://www.nature.com/articles/s41591-020-1011-4#auth-Michael_J_-Short" TargetMode="External"/><Relationship Id="rId18" Type="http://schemas.openxmlformats.org/officeDocument/2006/relationships/hyperlink" Target="https://www.nature.com/articles/s41591-020-1011-4#auth-Anne_M_-Johnson" TargetMode="External"/><Relationship Id="rId3" Type="http://schemas.openxmlformats.org/officeDocument/2006/relationships/hyperlink" Target="https://www.nature.com/articles/s41591-020-1011-4#auth-Jobie-Budd" TargetMode="External"/><Relationship Id="rId7" Type="http://schemas.openxmlformats.org/officeDocument/2006/relationships/hyperlink" Target="https://www.nature.com/articles/s41591-020-1011-4#auth-Mengdie-Zhuang" TargetMode="External"/><Relationship Id="rId12" Type="http://schemas.openxmlformats.org/officeDocument/2006/relationships/hyperlink" Target="https://www.nature.com/articles/s41591-020-1011-4#auth-Neil-Keegan" TargetMode="External"/><Relationship Id="rId17" Type="http://schemas.openxmlformats.org/officeDocument/2006/relationships/hyperlink" Target="https://www.nature.com/articles/s41591-020-1011-4#auth-David-Heymann" TargetMode="External"/><Relationship Id="rId2" Type="http://schemas.openxmlformats.org/officeDocument/2006/relationships/notesSlide" Target="../notesSlides/notesSlide22.xml"/><Relationship Id="rId16" Type="http://schemas.openxmlformats.org/officeDocument/2006/relationships/hyperlink" Target="https://www.nature.com/articles/s41591-020-1011-4#auth-Ingemar_J_-Cox" TargetMode="External"/><Relationship Id="rId20" Type="http://schemas.openxmlformats.org/officeDocument/2006/relationships/hyperlink" Target="https://ieeexplore.ieee.org/document/8597266?denied" TargetMode="External"/><Relationship Id="rId1" Type="http://schemas.openxmlformats.org/officeDocument/2006/relationships/slideLayout" Target="../slideLayouts/slideLayout3.xml"/><Relationship Id="rId6" Type="http://schemas.openxmlformats.org/officeDocument/2006/relationships/hyperlink" Target="https://www.nature.com/articles/s41591-020-1011-4#auth-Vasileios-Lampos" TargetMode="External"/><Relationship Id="rId11" Type="http://schemas.openxmlformats.org/officeDocument/2006/relationships/hyperlink" Target="https://www.nature.com/articles/s41591-020-1011-4#auth-Molly_M_-Stevens" TargetMode="External"/><Relationship Id="rId5" Type="http://schemas.openxmlformats.org/officeDocument/2006/relationships/hyperlink" Target="https://www.nature.com/articles/s41591-020-1011-4#auth-Erin_M_-Manning" TargetMode="External"/><Relationship Id="rId15" Type="http://schemas.openxmlformats.org/officeDocument/2006/relationships/hyperlink" Target="https://www.nature.com/articles/s41591-020-1011-4#auth-Ed-Manley" TargetMode="External"/><Relationship Id="rId10" Type="http://schemas.openxmlformats.org/officeDocument/2006/relationships/hyperlink" Target="https://www.nature.com/articles/s41591-020-1011-4#auth-Vincent_C_-Emery" TargetMode="External"/><Relationship Id="rId19" Type="http://schemas.openxmlformats.org/officeDocument/2006/relationships/hyperlink" Target="https://www.nature.com/articles/s41591-020-1011-4#auth-Rachel_A_-McKendry" TargetMode="External"/><Relationship Id="rId4" Type="http://schemas.openxmlformats.org/officeDocument/2006/relationships/hyperlink" Target="https://www.nature.com/articles/s41591-020-1011-4#auth-Benjamin_S_-Miller" TargetMode="External"/><Relationship Id="rId9" Type="http://schemas.openxmlformats.org/officeDocument/2006/relationships/hyperlink" Target="https://www.nature.com/articles/s41591-020-1011-4#auth-Geraint-Rees" TargetMode="External"/><Relationship Id="rId14" Type="http://schemas.openxmlformats.org/officeDocument/2006/relationships/hyperlink" Target="https://www.nature.com/articles/s41591-020-1011-4#auth-Deenan-Pillay"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824000" y="912250"/>
            <a:ext cx="4957800" cy="2574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endParaRPr sz="1800"/>
          </a:p>
          <a:p>
            <a:pPr marL="0" lvl="0" indent="0" algn="l" rtl="0">
              <a:spcBef>
                <a:spcPts val="0"/>
              </a:spcBef>
              <a:spcAft>
                <a:spcPts val="0"/>
              </a:spcAft>
              <a:buNone/>
            </a:pPr>
            <a:r>
              <a:rPr lang="en"/>
              <a:t>SOCIAL DISTANCE ANALYZER</a:t>
            </a:r>
            <a:endParaRPr/>
          </a:p>
        </p:txBody>
      </p:sp>
      <p:sp>
        <p:nvSpPr>
          <p:cNvPr id="278" name="Google Shape;278;p13"/>
          <p:cNvSpPr txBox="1">
            <a:spLocks noGrp="1"/>
          </p:cNvSpPr>
          <p:nvPr>
            <p:ph type="subTitle" idx="1"/>
          </p:nvPr>
        </p:nvSpPr>
        <p:spPr>
          <a:xfrm>
            <a:off x="824000" y="3596300"/>
            <a:ext cx="4619400" cy="695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Presentation by:</a:t>
            </a:r>
            <a:endParaRPr/>
          </a:p>
          <a:p>
            <a:pPr marL="0" lvl="0" indent="0" algn="l" rtl="0">
              <a:spcBef>
                <a:spcPts val="0"/>
              </a:spcBef>
              <a:spcAft>
                <a:spcPts val="0"/>
              </a:spcAft>
              <a:buNone/>
            </a:pPr>
            <a:r>
              <a:rPr lang="en"/>
              <a:t>Swarnim Yadav – Priya Adarsh – Alankrita Singh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22"/>
          <p:cNvSpPr txBox="1">
            <a:spLocks noGrp="1"/>
          </p:cNvSpPr>
          <p:nvPr>
            <p:ph type="body" idx="1"/>
          </p:nvPr>
        </p:nvSpPr>
        <p:spPr>
          <a:xfrm>
            <a:off x="1303800" y="1329825"/>
            <a:ext cx="7030500" cy="3201900"/>
          </a:xfrm>
          <a:prstGeom prst="rect">
            <a:avLst/>
          </a:prstGeom>
        </p:spPr>
        <p:txBody>
          <a:bodyPr spcFirstLastPara="1" wrap="square" lIns="91425" tIns="91425" rIns="91425" bIns="91425" anchor="t" anchorCtr="0">
            <a:noAutofit/>
          </a:bodyPr>
          <a:lstStyle/>
          <a:p>
            <a:pPr marL="0" lvl="0" indent="0" algn="just" rtl="0">
              <a:lnSpc>
                <a:spcPct val="150000"/>
              </a:lnSpc>
              <a:spcBef>
                <a:spcPts val="5"/>
              </a:spcBef>
              <a:spcAft>
                <a:spcPts val="0"/>
              </a:spcAft>
              <a:buNone/>
            </a:pPr>
            <a:endParaRPr sz="1500">
              <a:solidFill>
                <a:srgbClr val="292929"/>
              </a:solidFill>
            </a:endParaRPr>
          </a:p>
          <a:p>
            <a:pPr marL="558800" marR="431800" lvl="0" indent="0" algn="just" rtl="0">
              <a:lnSpc>
                <a:spcPct val="150000"/>
              </a:lnSpc>
              <a:spcBef>
                <a:spcPts val="0"/>
              </a:spcBef>
              <a:spcAft>
                <a:spcPts val="0"/>
              </a:spcAft>
              <a:buNone/>
            </a:pPr>
            <a:endParaRPr sz="1400">
              <a:solidFill>
                <a:srgbClr val="292929"/>
              </a:solidFill>
            </a:endParaRPr>
          </a:p>
        </p:txBody>
      </p:sp>
      <p:pic>
        <p:nvPicPr>
          <p:cNvPr id="337" name="Google Shape;337;p22"/>
          <p:cNvPicPr preferRelativeResize="0"/>
          <p:nvPr/>
        </p:nvPicPr>
        <p:blipFill>
          <a:blip r:embed="rId3">
            <a:alphaModFix/>
          </a:blip>
          <a:stretch>
            <a:fillRect/>
          </a:stretch>
        </p:blipFill>
        <p:spPr>
          <a:xfrm>
            <a:off x="2562500" y="156100"/>
            <a:ext cx="3724250" cy="4766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2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Experimental Results</a:t>
            </a:r>
            <a:endParaRPr/>
          </a:p>
        </p:txBody>
      </p:sp>
      <p:sp>
        <p:nvSpPr>
          <p:cNvPr id="343" name="Google Shape;343;p23"/>
          <p:cNvSpPr txBox="1">
            <a:spLocks noGrp="1"/>
          </p:cNvSpPr>
          <p:nvPr>
            <p:ph type="body" idx="1"/>
          </p:nvPr>
        </p:nvSpPr>
        <p:spPr>
          <a:xfrm>
            <a:off x="1303800" y="1597875"/>
            <a:ext cx="7030500" cy="3291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 this section, we have provided a description of the following use cases of the project-</a:t>
            </a:r>
            <a:endParaRPr/>
          </a:p>
          <a:p>
            <a:pPr marL="457200" lvl="0" indent="-311150" algn="l" rtl="0">
              <a:lnSpc>
                <a:spcPct val="150000"/>
              </a:lnSpc>
              <a:spcBef>
                <a:spcPts val="1200"/>
              </a:spcBef>
              <a:spcAft>
                <a:spcPts val="0"/>
              </a:spcAft>
              <a:buSzPts val="1300"/>
              <a:buChar char="●"/>
            </a:pPr>
            <a:r>
              <a:rPr lang="en"/>
              <a:t>Human count</a:t>
            </a:r>
            <a:endParaRPr/>
          </a:p>
          <a:p>
            <a:pPr marL="457200" lvl="0" indent="-311150" algn="l" rtl="0">
              <a:lnSpc>
                <a:spcPct val="150000"/>
              </a:lnSpc>
              <a:spcBef>
                <a:spcPts val="0"/>
              </a:spcBef>
              <a:spcAft>
                <a:spcPts val="0"/>
              </a:spcAft>
              <a:buSzPts val="1300"/>
              <a:buChar char="●"/>
            </a:pPr>
            <a:r>
              <a:rPr lang="en"/>
              <a:t>Threshold limit</a:t>
            </a:r>
            <a:endParaRPr/>
          </a:p>
          <a:p>
            <a:pPr marL="457200" lvl="0" indent="-311150" algn="l" rtl="0">
              <a:lnSpc>
                <a:spcPct val="150000"/>
              </a:lnSpc>
              <a:spcBef>
                <a:spcPts val="0"/>
              </a:spcBef>
              <a:spcAft>
                <a:spcPts val="0"/>
              </a:spcAft>
              <a:buSzPts val="1300"/>
              <a:buChar char="●"/>
            </a:pPr>
            <a:r>
              <a:rPr lang="en"/>
              <a:t>Alert function</a:t>
            </a:r>
            <a:endParaRPr/>
          </a:p>
          <a:p>
            <a:pPr marL="457200" lvl="0" indent="-311150" algn="l" rtl="0">
              <a:lnSpc>
                <a:spcPct val="150000"/>
              </a:lnSpc>
              <a:spcBef>
                <a:spcPts val="0"/>
              </a:spcBef>
              <a:spcAft>
                <a:spcPts val="0"/>
              </a:spcAft>
              <a:buSzPts val="1300"/>
              <a:buChar char="●"/>
            </a:pPr>
            <a:r>
              <a:rPr lang="en"/>
              <a:t>Abnormal violations</a:t>
            </a:r>
            <a:endParaRPr/>
          </a:p>
          <a:p>
            <a:pPr marL="457200" lvl="0" indent="-311150" algn="l" rtl="0">
              <a:lnSpc>
                <a:spcPct val="150000"/>
              </a:lnSpc>
              <a:spcBef>
                <a:spcPts val="0"/>
              </a:spcBef>
              <a:spcAft>
                <a:spcPts val="0"/>
              </a:spcAft>
              <a:buSzPts val="1300"/>
              <a:buChar char="●"/>
            </a:pPr>
            <a:r>
              <a:rPr lang="en"/>
              <a:t>Region of interest</a:t>
            </a:r>
            <a:endParaRPr/>
          </a:p>
          <a:p>
            <a:pPr marL="0" lvl="0" indent="0" algn="l" rtl="0">
              <a:spcBef>
                <a:spcPts val="1200"/>
              </a:spcBef>
              <a:spcAft>
                <a:spcPts val="120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9" name="Google Shape;349;p24"/>
          <p:cNvSpPr txBox="1">
            <a:spLocks noGrp="1"/>
          </p:cNvSpPr>
          <p:nvPr>
            <p:ph type="body" idx="1"/>
          </p:nvPr>
        </p:nvSpPr>
        <p:spPr>
          <a:xfrm>
            <a:off x="1303800" y="1990050"/>
            <a:ext cx="7030500" cy="2801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1200"/>
              </a:spcAft>
              <a:buNone/>
            </a:pPr>
            <a:r>
              <a:rPr lang="en"/>
              <a:t>In the above snapshot, we can see total human count is 5 which is perfectly accurate as per the video snippet provided.</a:t>
            </a:r>
            <a:endParaRPr/>
          </a:p>
        </p:txBody>
      </p:sp>
      <p:pic>
        <p:nvPicPr>
          <p:cNvPr id="350" name="Google Shape;350;p24"/>
          <p:cNvPicPr preferRelativeResize="0"/>
          <p:nvPr/>
        </p:nvPicPr>
        <p:blipFill>
          <a:blip r:embed="rId3">
            <a:alphaModFix/>
          </a:blip>
          <a:stretch>
            <a:fillRect/>
          </a:stretch>
        </p:blipFill>
        <p:spPr>
          <a:xfrm>
            <a:off x="1605350" y="309175"/>
            <a:ext cx="6395924" cy="3629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6" name="Google Shape;356;p25"/>
          <p:cNvSpPr txBox="1">
            <a:spLocks noGrp="1"/>
          </p:cNvSpPr>
          <p:nvPr>
            <p:ph type="body" idx="1"/>
          </p:nvPr>
        </p:nvSpPr>
        <p:spPr>
          <a:xfrm>
            <a:off x="1303800" y="1990050"/>
            <a:ext cx="7030500" cy="29718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endParaRPr/>
          </a:p>
          <a:p>
            <a:pPr marL="0" lvl="0" indent="0" algn="just" rtl="0">
              <a:spcBef>
                <a:spcPts val="1200"/>
              </a:spcBef>
              <a:spcAft>
                <a:spcPts val="0"/>
              </a:spcAft>
              <a:buNone/>
            </a:pPr>
            <a:endParaRPr/>
          </a:p>
          <a:p>
            <a:pPr marL="0" lvl="0" indent="0" algn="just" rtl="0">
              <a:spcBef>
                <a:spcPts val="1200"/>
              </a:spcBef>
              <a:spcAft>
                <a:spcPts val="0"/>
              </a:spcAft>
              <a:buNone/>
            </a:pPr>
            <a:endParaRPr/>
          </a:p>
          <a:p>
            <a:pPr marL="0" lvl="0" indent="0" algn="just" rtl="0">
              <a:spcBef>
                <a:spcPts val="1200"/>
              </a:spcBef>
              <a:spcAft>
                <a:spcPts val="0"/>
              </a:spcAft>
              <a:buNone/>
            </a:pPr>
            <a:endParaRPr/>
          </a:p>
          <a:p>
            <a:pPr marL="0" lvl="0" indent="0" algn="just" rtl="0">
              <a:spcBef>
                <a:spcPts val="1200"/>
              </a:spcBef>
              <a:spcAft>
                <a:spcPts val="0"/>
              </a:spcAft>
              <a:buNone/>
            </a:pPr>
            <a:endParaRPr/>
          </a:p>
          <a:p>
            <a:pPr marL="0" lvl="0" indent="0" algn="just" rtl="0">
              <a:spcBef>
                <a:spcPts val="1200"/>
              </a:spcBef>
              <a:spcAft>
                <a:spcPts val="1200"/>
              </a:spcAft>
              <a:buNone/>
            </a:pPr>
            <a:r>
              <a:rPr lang="en"/>
              <a:t>In the bottom right corner of the snapshot are the parameters of threshold that has been set to 12 which signifies that atmost 12 violations can be tolerated with a parameter of  maximum distance of 80px</a:t>
            </a:r>
            <a:endParaRPr/>
          </a:p>
        </p:txBody>
      </p:sp>
      <p:pic>
        <p:nvPicPr>
          <p:cNvPr id="357" name="Google Shape;357;p25"/>
          <p:cNvPicPr preferRelativeResize="0"/>
          <p:nvPr/>
        </p:nvPicPr>
        <p:blipFill>
          <a:blip r:embed="rId3">
            <a:alphaModFix/>
          </a:blip>
          <a:stretch>
            <a:fillRect/>
          </a:stretch>
        </p:blipFill>
        <p:spPr>
          <a:xfrm>
            <a:off x="1567172" y="259825"/>
            <a:ext cx="6301500" cy="3522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3" name="Google Shape;363;p26"/>
          <p:cNvSpPr txBox="1">
            <a:spLocks noGrp="1"/>
          </p:cNvSpPr>
          <p:nvPr>
            <p:ph type="body" idx="1"/>
          </p:nvPr>
        </p:nvSpPr>
        <p:spPr>
          <a:xfrm>
            <a:off x="1303800" y="1990050"/>
            <a:ext cx="7030500" cy="26592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endParaRPr/>
          </a:p>
          <a:p>
            <a:pPr marL="0" lvl="0" indent="0" algn="just" rtl="0">
              <a:spcBef>
                <a:spcPts val="1200"/>
              </a:spcBef>
              <a:spcAft>
                <a:spcPts val="0"/>
              </a:spcAft>
              <a:buNone/>
            </a:pPr>
            <a:endParaRPr/>
          </a:p>
          <a:p>
            <a:pPr marL="0" lvl="0" indent="0" algn="just" rtl="0">
              <a:spcBef>
                <a:spcPts val="1200"/>
              </a:spcBef>
              <a:spcAft>
                <a:spcPts val="0"/>
              </a:spcAft>
              <a:buNone/>
            </a:pPr>
            <a:endParaRPr/>
          </a:p>
          <a:p>
            <a:pPr marL="0" lvl="0" indent="0" algn="just" rtl="0">
              <a:spcBef>
                <a:spcPts val="1200"/>
              </a:spcBef>
              <a:spcAft>
                <a:spcPts val="0"/>
              </a:spcAft>
              <a:buNone/>
            </a:pPr>
            <a:endParaRPr/>
          </a:p>
          <a:p>
            <a:pPr marL="0" lvl="0" indent="0" algn="just" rtl="0">
              <a:spcBef>
                <a:spcPts val="1200"/>
              </a:spcBef>
              <a:spcAft>
                <a:spcPts val="1200"/>
              </a:spcAft>
              <a:buNone/>
            </a:pPr>
            <a:r>
              <a:rPr lang="en"/>
              <a:t>In case of abnormal violations, we have provided the option for turning on the alert function to true/false, which will display the alert message as “ALERT: Violations over limit” on the output screen.</a:t>
            </a:r>
            <a:endParaRPr/>
          </a:p>
        </p:txBody>
      </p:sp>
      <p:pic>
        <p:nvPicPr>
          <p:cNvPr id="364" name="Google Shape;364;p26"/>
          <p:cNvPicPr preferRelativeResize="0"/>
          <p:nvPr/>
        </p:nvPicPr>
        <p:blipFill>
          <a:blip r:embed="rId3">
            <a:alphaModFix/>
          </a:blip>
          <a:stretch>
            <a:fillRect/>
          </a:stretch>
        </p:blipFill>
        <p:spPr>
          <a:xfrm>
            <a:off x="2027158" y="245546"/>
            <a:ext cx="5583774" cy="3147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70" name="Google Shape;370;p27"/>
          <p:cNvSpPr txBox="1">
            <a:spLocks noGrp="1"/>
          </p:cNvSpPr>
          <p:nvPr>
            <p:ph type="body" idx="1"/>
          </p:nvPr>
        </p:nvSpPr>
        <p:spPr>
          <a:xfrm>
            <a:off x="1303800" y="1990050"/>
            <a:ext cx="7030500" cy="29718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endParaRPr/>
          </a:p>
          <a:p>
            <a:pPr marL="0" lvl="0" indent="0" algn="just" rtl="0">
              <a:spcBef>
                <a:spcPts val="1200"/>
              </a:spcBef>
              <a:spcAft>
                <a:spcPts val="0"/>
              </a:spcAft>
              <a:buNone/>
            </a:pPr>
            <a:endParaRPr/>
          </a:p>
          <a:p>
            <a:pPr marL="0" lvl="0" indent="0" algn="just" rtl="0">
              <a:spcBef>
                <a:spcPts val="1200"/>
              </a:spcBef>
              <a:spcAft>
                <a:spcPts val="0"/>
              </a:spcAft>
              <a:buNone/>
            </a:pPr>
            <a:endParaRPr/>
          </a:p>
          <a:p>
            <a:pPr marL="0" lvl="0" indent="0" algn="just" rtl="0">
              <a:spcBef>
                <a:spcPts val="1200"/>
              </a:spcBef>
              <a:spcAft>
                <a:spcPts val="0"/>
              </a:spcAft>
              <a:buNone/>
            </a:pPr>
            <a:endParaRPr/>
          </a:p>
          <a:p>
            <a:pPr marL="0" lvl="0" indent="0" algn="just" rtl="0">
              <a:spcBef>
                <a:spcPts val="1200"/>
              </a:spcBef>
              <a:spcAft>
                <a:spcPts val="0"/>
              </a:spcAft>
              <a:buNone/>
            </a:pPr>
            <a:endParaRPr sz="1100"/>
          </a:p>
          <a:p>
            <a:pPr marL="0" lvl="0" indent="0" algn="just" rtl="0">
              <a:spcBef>
                <a:spcPts val="1200"/>
              </a:spcBef>
              <a:spcAft>
                <a:spcPts val="1200"/>
              </a:spcAft>
              <a:buNone/>
            </a:pPr>
            <a:r>
              <a:rPr lang="en"/>
              <a:t>The above snapshot of the output shows the serious violations(as red frame) , abnormal violations(as yellow frame) and the safe zone(as green frame). The set parameters of the serious and abnormal violations are mentioned in the bottom left corner of the output snippet.</a:t>
            </a:r>
            <a:endParaRPr/>
          </a:p>
        </p:txBody>
      </p:sp>
      <p:pic>
        <p:nvPicPr>
          <p:cNvPr id="371" name="Google Shape;371;p27"/>
          <p:cNvPicPr preferRelativeResize="0"/>
          <p:nvPr/>
        </p:nvPicPr>
        <p:blipFill>
          <a:blip r:embed="rId3">
            <a:alphaModFix/>
          </a:blip>
          <a:stretch>
            <a:fillRect/>
          </a:stretch>
        </p:blipFill>
        <p:spPr>
          <a:xfrm>
            <a:off x="1586000" y="282000"/>
            <a:ext cx="5972025" cy="3366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7" name="Google Shape;377;p28"/>
          <p:cNvSpPr txBox="1">
            <a:spLocks noGrp="1"/>
          </p:cNvSpPr>
          <p:nvPr>
            <p:ph type="body" idx="1"/>
          </p:nvPr>
        </p:nvSpPr>
        <p:spPr>
          <a:xfrm>
            <a:off x="1303800" y="1990050"/>
            <a:ext cx="7030500" cy="28380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1200"/>
              </a:spcAft>
              <a:buNone/>
            </a:pPr>
            <a:r>
              <a:rPr lang="en"/>
              <a:t>To achieve the restricted field of visualization (Region of interest) which is set by the user, the user draws four points(red) which is termed as Region of interest (ROI) here.</a:t>
            </a:r>
            <a:endParaRPr/>
          </a:p>
        </p:txBody>
      </p:sp>
      <p:pic>
        <p:nvPicPr>
          <p:cNvPr id="378" name="Google Shape;378;p28"/>
          <p:cNvPicPr preferRelativeResize="0"/>
          <p:nvPr/>
        </p:nvPicPr>
        <p:blipFill>
          <a:blip r:embed="rId3">
            <a:alphaModFix/>
          </a:blip>
          <a:stretch>
            <a:fillRect/>
          </a:stretch>
        </p:blipFill>
        <p:spPr>
          <a:xfrm>
            <a:off x="1731437" y="401275"/>
            <a:ext cx="6175225" cy="35026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2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384" name="Google Shape;384;p29"/>
          <p:cNvSpPr txBox="1">
            <a:spLocks noGrp="1"/>
          </p:cNvSpPr>
          <p:nvPr>
            <p:ph type="body" idx="1"/>
          </p:nvPr>
        </p:nvSpPr>
        <p:spPr>
          <a:xfrm>
            <a:off x="1303800" y="1990050"/>
            <a:ext cx="7030500" cy="30570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endParaRPr/>
          </a:p>
          <a:p>
            <a:pPr marL="0" lvl="0" indent="0" algn="just" rtl="0">
              <a:spcBef>
                <a:spcPts val="1200"/>
              </a:spcBef>
              <a:spcAft>
                <a:spcPts val="0"/>
              </a:spcAft>
              <a:buNone/>
            </a:pPr>
            <a:endParaRPr/>
          </a:p>
          <a:p>
            <a:pPr marL="0" lvl="0" indent="0" algn="just" rtl="0">
              <a:spcBef>
                <a:spcPts val="1200"/>
              </a:spcBef>
              <a:spcAft>
                <a:spcPts val="0"/>
              </a:spcAft>
              <a:buNone/>
            </a:pPr>
            <a:endParaRPr/>
          </a:p>
          <a:p>
            <a:pPr marL="0" lvl="0" indent="0" algn="just" rtl="0">
              <a:spcBef>
                <a:spcPts val="1200"/>
              </a:spcBef>
              <a:spcAft>
                <a:spcPts val="0"/>
              </a:spcAft>
              <a:buNone/>
            </a:pPr>
            <a:endParaRPr/>
          </a:p>
          <a:p>
            <a:pPr marL="0" lvl="0" indent="0" algn="just" rtl="0">
              <a:spcBef>
                <a:spcPts val="1200"/>
              </a:spcBef>
              <a:spcAft>
                <a:spcPts val="0"/>
              </a:spcAft>
              <a:buNone/>
            </a:pPr>
            <a:endParaRPr/>
          </a:p>
          <a:p>
            <a:pPr marL="0" lvl="0" indent="0" algn="just" rtl="0">
              <a:spcBef>
                <a:spcPts val="1200"/>
              </a:spcBef>
              <a:spcAft>
                <a:spcPts val="1200"/>
              </a:spcAft>
              <a:buNone/>
            </a:pPr>
            <a:r>
              <a:rPr lang="en"/>
              <a:t>The above snapshot is of the output folder of the project which captures and stores the output frames per second and it continues to store the output frames until the process is killed.</a:t>
            </a:r>
            <a:endParaRPr/>
          </a:p>
        </p:txBody>
      </p:sp>
      <p:pic>
        <p:nvPicPr>
          <p:cNvPr id="385" name="Google Shape;385;p29"/>
          <p:cNvPicPr preferRelativeResize="0"/>
          <p:nvPr/>
        </p:nvPicPr>
        <p:blipFill>
          <a:blip r:embed="rId3">
            <a:alphaModFix/>
          </a:blip>
          <a:stretch>
            <a:fillRect/>
          </a:stretch>
        </p:blipFill>
        <p:spPr>
          <a:xfrm>
            <a:off x="1443163" y="431225"/>
            <a:ext cx="6751773" cy="34483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1" name="Google Shape;391;p30"/>
          <p:cNvSpPr txBox="1">
            <a:spLocks noGrp="1"/>
          </p:cNvSpPr>
          <p:nvPr>
            <p:ph type="body" idx="1"/>
          </p:nvPr>
        </p:nvSpPr>
        <p:spPr>
          <a:xfrm>
            <a:off x="1303800" y="1990050"/>
            <a:ext cx="7030500" cy="29595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endParaRPr/>
          </a:p>
          <a:p>
            <a:pPr marL="0" lvl="0" indent="0" algn="just" rtl="0">
              <a:spcBef>
                <a:spcPts val="1200"/>
              </a:spcBef>
              <a:spcAft>
                <a:spcPts val="0"/>
              </a:spcAft>
              <a:buNone/>
            </a:pPr>
            <a:endParaRPr/>
          </a:p>
          <a:p>
            <a:pPr marL="0" lvl="0" indent="0" algn="just" rtl="0">
              <a:spcBef>
                <a:spcPts val="1200"/>
              </a:spcBef>
              <a:spcAft>
                <a:spcPts val="0"/>
              </a:spcAft>
              <a:buNone/>
            </a:pPr>
            <a:endParaRPr/>
          </a:p>
          <a:p>
            <a:pPr marL="0" lvl="0" indent="0" algn="just" rtl="0">
              <a:spcBef>
                <a:spcPts val="1200"/>
              </a:spcBef>
              <a:spcAft>
                <a:spcPts val="0"/>
              </a:spcAft>
              <a:buNone/>
            </a:pPr>
            <a:endParaRPr/>
          </a:p>
          <a:p>
            <a:pPr marL="0" lvl="0" indent="0" algn="just" rtl="0">
              <a:spcBef>
                <a:spcPts val="1200"/>
              </a:spcBef>
              <a:spcAft>
                <a:spcPts val="1200"/>
              </a:spcAft>
              <a:buNone/>
            </a:pPr>
            <a:r>
              <a:rPr lang="en"/>
              <a:t>The above snapshot was taken around January 2022 in our college campus during the third wave of covid-19. At this time, we were in our initial phase of the project and we took the opportunity to capture this video and later we performed an analysis on this video so that we can closely relate and associate with the situation of how serious and deadly surrounding we create for ourselves as well as for others.</a:t>
            </a:r>
            <a:endParaRPr/>
          </a:p>
        </p:txBody>
      </p:sp>
      <p:pic>
        <p:nvPicPr>
          <p:cNvPr id="392" name="Google Shape;392;p30"/>
          <p:cNvPicPr preferRelativeResize="0"/>
          <p:nvPr/>
        </p:nvPicPr>
        <p:blipFill>
          <a:blip r:embed="rId3">
            <a:alphaModFix/>
          </a:blip>
          <a:stretch>
            <a:fillRect/>
          </a:stretch>
        </p:blipFill>
        <p:spPr>
          <a:xfrm>
            <a:off x="1973413" y="288400"/>
            <a:ext cx="5691276" cy="3145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3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FUTURE WORKS</a:t>
            </a:r>
            <a:endParaRPr/>
          </a:p>
        </p:txBody>
      </p:sp>
      <p:sp>
        <p:nvSpPr>
          <p:cNvPr id="398" name="Google Shape;398;p31"/>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457200" lvl="0" indent="-317500" algn="just" rtl="0">
              <a:lnSpc>
                <a:spcPct val="150000"/>
              </a:lnSpc>
              <a:spcBef>
                <a:spcPts val="0"/>
              </a:spcBef>
              <a:spcAft>
                <a:spcPts val="0"/>
              </a:spcAft>
              <a:buSzPts val="1400"/>
              <a:buChar char="●"/>
            </a:pPr>
            <a:r>
              <a:rPr lang="en" sz="1400"/>
              <a:t>In our project we have made space for real time monitoring of the pedestrians by  providing camera URL variable in config file, in which if we provide secure url for the camera.</a:t>
            </a:r>
            <a:endParaRPr sz="1400"/>
          </a:p>
          <a:p>
            <a:pPr marL="457200" lvl="0" indent="-317500" algn="just" rtl="0">
              <a:lnSpc>
                <a:spcPct val="150000"/>
              </a:lnSpc>
              <a:spcBef>
                <a:spcPts val="0"/>
              </a:spcBef>
              <a:spcAft>
                <a:spcPts val="0"/>
              </a:spcAft>
              <a:buSzPts val="1400"/>
              <a:buChar char="●"/>
            </a:pPr>
            <a:r>
              <a:rPr lang="en" sz="1400"/>
              <a:t>The main function would run inference on the reference of the camera otherwise it would run inference on the reference of the stored video file.</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INTRODUCTION</a:t>
            </a:r>
            <a:endParaRPr dirty="0"/>
          </a:p>
        </p:txBody>
      </p:sp>
      <p:sp>
        <p:nvSpPr>
          <p:cNvPr id="284" name="Google Shape;284;p14"/>
          <p:cNvSpPr txBox="1">
            <a:spLocks noGrp="1"/>
          </p:cNvSpPr>
          <p:nvPr>
            <p:ph type="body" idx="1"/>
          </p:nvPr>
        </p:nvSpPr>
        <p:spPr>
          <a:xfrm>
            <a:off x="1303800" y="1732600"/>
            <a:ext cx="7030500" cy="2799000"/>
          </a:xfrm>
          <a:prstGeom prst="rect">
            <a:avLst/>
          </a:prstGeom>
        </p:spPr>
        <p:txBody>
          <a:bodyPr spcFirstLastPara="1" wrap="square" lIns="91425" tIns="91425" rIns="91425" bIns="91425" anchor="t" anchorCtr="0">
            <a:noAutofit/>
          </a:bodyPr>
          <a:lstStyle/>
          <a:p>
            <a:pPr marL="457200" lvl="0" indent="-317500" algn="just" rtl="0">
              <a:lnSpc>
                <a:spcPct val="150000"/>
              </a:lnSpc>
              <a:spcBef>
                <a:spcPts val="2400"/>
              </a:spcBef>
              <a:spcAft>
                <a:spcPts val="0"/>
              </a:spcAft>
              <a:buClr>
                <a:srgbClr val="000000"/>
              </a:buClr>
              <a:buSzPts val="1400"/>
              <a:buChar char="●"/>
            </a:pPr>
            <a:r>
              <a:rPr lang="en" sz="1400" dirty="0">
                <a:solidFill>
                  <a:srgbClr val="000000"/>
                </a:solidFill>
                <a:highlight>
                  <a:srgbClr val="FFFFFF"/>
                </a:highlight>
              </a:rPr>
              <a:t>Digital technologies can be used to strengthen pandemic management, and future preparedness for COVID-19 and other infectious diseases.</a:t>
            </a:r>
            <a:endParaRPr sz="1400" dirty="0">
              <a:solidFill>
                <a:srgbClr val="000000"/>
              </a:solidFill>
              <a:highlight>
                <a:srgbClr val="FFFFFF"/>
              </a:highlight>
            </a:endParaRPr>
          </a:p>
          <a:p>
            <a:pPr marL="457200" lvl="0" indent="-317500" algn="just" rtl="0">
              <a:lnSpc>
                <a:spcPct val="150000"/>
              </a:lnSpc>
              <a:spcBef>
                <a:spcPts val="0"/>
              </a:spcBef>
              <a:spcAft>
                <a:spcPts val="0"/>
              </a:spcAft>
              <a:buClr>
                <a:srgbClr val="000000"/>
              </a:buClr>
              <a:buSzPts val="1400"/>
              <a:buChar char="●"/>
            </a:pPr>
            <a:r>
              <a:rPr lang="en" sz="1400" dirty="0">
                <a:solidFill>
                  <a:srgbClr val="000000"/>
                </a:solidFill>
                <a:highlight>
                  <a:srgbClr val="FCFCFC"/>
                </a:highlight>
              </a:rPr>
              <a:t>A deeper understanding of the epidemic suggests that the risks of virus spread can be minimised by avoiding physical contact among people.</a:t>
            </a:r>
            <a:endParaRPr sz="1400" dirty="0">
              <a:solidFill>
                <a:srgbClr val="000000"/>
              </a:solidFill>
              <a:highlight>
                <a:srgbClr val="FCFCFC"/>
              </a:highlight>
            </a:endParaRPr>
          </a:p>
          <a:p>
            <a:pPr marL="457200" lvl="0" indent="-317500" algn="just" rtl="0">
              <a:lnSpc>
                <a:spcPct val="150000"/>
              </a:lnSpc>
              <a:spcBef>
                <a:spcPts val="0"/>
              </a:spcBef>
              <a:spcAft>
                <a:spcPts val="0"/>
              </a:spcAft>
              <a:buClr>
                <a:srgbClr val="000000"/>
              </a:buClr>
              <a:buSzPts val="1400"/>
              <a:buChar char="●"/>
            </a:pPr>
            <a:r>
              <a:rPr lang="en" sz="1400" dirty="0">
                <a:solidFill>
                  <a:srgbClr val="000000"/>
                </a:solidFill>
              </a:rPr>
              <a:t>In the area of machine learning and computer vision, there are different methods that can be used for object detection. These methods can also be applied to detect the social distance between people. </a:t>
            </a:r>
            <a:endParaRPr sz="1400" dirty="0">
              <a:solidFill>
                <a:srgbClr val="292929"/>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CONCLUSION</a:t>
            </a:r>
            <a:endParaRPr/>
          </a:p>
        </p:txBody>
      </p:sp>
      <p:sp>
        <p:nvSpPr>
          <p:cNvPr id="404" name="Google Shape;404;p32"/>
          <p:cNvSpPr txBox="1">
            <a:spLocks noGrp="1"/>
          </p:cNvSpPr>
          <p:nvPr>
            <p:ph type="body" idx="1"/>
          </p:nvPr>
        </p:nvSpPr>
        <p:spPr>
          <a:xfrm>
            <a:off x="1303800" y="1690875"/>
            <a:ext cx="7030500" cy="2840700"/>
          </a:xfrm>
          <a:prstGeom prst="rect">
            <a:avLst/>
          </a:prstGeom>
        </p:spPr>
        <p:txBody>
          <a:bodyPr spcFirstLastPara="1" wrap="square" lIns="91425" tIns="91425" rIns="91425" bIns="91425" anchor="t" anchorCtr="0">
            <a:normAutofit/>
          </a:bodyPr>
          <a:lstStyle/>
          <a:p>
            <a:pPr marL="457200" lvl="0" indent="-317500" algn="just" rtl="0">
              <a:lnSpc>
                <a:spcPct val="175000"/>
              </a:lnSpc>
              <a:spcBef>
                <a:spcPts val="0"/>
              </a:spcBef>
              <a:spcAft>
                <a:spcPts val="0"/>
              </a:spcAft>
              <a:buClr>
                <a:srgbClr val="000000"/>
              </a:buClr>
              <a:buSzPts val="1400"/>
              <a:buChar char="●"/>
            </a:pPr>
            <a:r>
              <a:rPr lang="en" sz="1400">
                <a:solidFill>
                  <a:srgbClr val="000000"/>
                </a:solidFill>
                <a:highlight>
                  <a:srgbClr val="FCFCFC"/>
                </a:highlight>
              </a:rPr>
              <a:t>This project has presented an intelligent system for people tracking and social distance classification. </a:t>
            </a:r>
            <a:endParaRPr sz="1400">
              <a:solidFill>
                <a:srgbClr val="000000"/>
              </a:solidFill>
              <a:highlight>
                <a:srgbClr val="FCFCFC"/>
              </a:highlight>
            </a:endParaRPr>
          </a:p>
          <a:p>
            <a:pPr marL="457200" lvl="0" indent="-317500" algn="just" rtl="0">
              <a:lnSpc>
                <a:spcPct val="175000"/>
              </a:lnSpc>
              <a:spcBef>
                <a:spcPts val="0"/>
              </a:spcBef>
              <a:spcAft>
                <a:spcPts val="0"/>
              </a:spcAft>
              <a:buClr>
                <a:srgbClr val="000000"/>
              </a:buClr>
              <a:buSzPts val="1400"/>
              <a:buChar char="●"/>
            </a:pPr>
            <a:r>
              <a:rPr lang="en" sz="1400">
                <a:solidFill>
                  <a:srgbClr val="000000"/>
                </a:solidFill>
                <a:highlight>
                  <a:srgbClr val="FCFCFC"/>
                </a:highlight>
              </a:rPr>
              <a:t>The proposed technique, YOLOv3 has achieved promising results in identifying people walking too close and violating social distancing norms.</a:t>
            </a:r>
            <a:endParaRPr sz="1400">
              <a:solidFill>
                <a:srgbClr val="000000"/>
              </a:solidFill>
              <a:highlight>
                <a:srgbClr val="FCFCFC"/>
              </a:highlight>
            </a:endParaRPr>
          </a:p>
          <a:p>
            <a:pPr marL="457200" lvl="0" indent="-317500" algn="just" rtl="0">
              <a:lnSpc>
                <a:spcPct val="175000"/>
              </a:lnSpc>
              <a:spcBef>
                <a:spcPts val="0"/>
              </a:spcBef>
              <a:spcAft>
                <a:spcPts val="0"/>
              </a:spcAft>
              <a:buClr>
                <a:srgbClr val="000000"/>
              </a:buClr>
              <a:buSzPts val="1400"/>
              <a:buChar char="●"/>
            </a:pPr>
            <a:r>
              <a:rPr lang="en" sz="1400">
                <a:solidFill>
                  <a:srgbClr val="000000"/>
                </a:solidFill>
                <a:highlight>
                  <a:srgbClr val="FCFCFC"/>
                </a:highlight>
              </a:rPr>
              <a:t>Furthermore, this approach can be implemented in  distributed video surveillance system which may be useful in tracking attendance, detecting possibility of stampede, etc,  </a:t>
            </a:r>
            <a:endParaRPr sz="1400">
              <a:solidFill>
                <a:srgbClr val="000000"/>
              </a:solidFill>
              <a:highlight>
                <a:srgbClr val="FCFCFC"/>
              </a:high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3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REFERENCES</a:t>
            </a:r>
            <a:endParaRPr/>
          </a:p>
        </p:txBody>
      </p:sp>
      <p:sp>
        <p:nvSpPr>
          <p:cNvPr id="410" name="Google Shape;410;p33"/>
          <p:cNvSpPr txBox="1">
            <a:spLocks noGrp="1"/>
          </p:cNvSpPr>
          <p:nvPr>
            <p:ph type="body" idx="1"/>
          </p:nvPr>
        </p:nvSpPr>
        <p:spPr>
          <a:xfrm>
            <a:off x="1303800" y="1399025"/>
            <a:ext cx="7030500" cy="3453300"/>
          </a:xfrm>
          <a:prstGeom prst="rect">
            <a:avLst/>
          </a:prstGeom>
        </p:spPr>
        <p:txBody>
          <a:bodyPr spcFirstLastPara="1" wrap="square" lIns="91425" tIns="91425" rIns="91425" bIns="91425" anchor="t" anchorCtr="0">
            <a:noAutofit/>
          </a:bodyPr>
          <a:lstStyle/>
          <a:p>
            <a:pPr marL="488950" lvl="0" indent="-342900" algn="l" rtl="0">
              <a:lnSpc>
                <a:spcPct val="115000"/>
              </a:lnSpc>
              <a:spcBef>
                <a:spcPts val="2400"/>
              </a:spcBef>
              <a:spcAft>
                <a:spcPts val="0"/>
              </a:spcAft>
              <a:buClr>
                <a:srgbClr val="000000"/>
              </a:buClr>
              <a:buSzPts val="1300"/>
              <a:buFont typeface="+mj-lt"/>
              <a:buAutoNum type="arabicPeriod"/>
            </a:pPr>
            <a:r>
              <a:rPr lang="en" dirty="0">
                <a:solidFill>
                  <a:srgbClr val="000000"/>
                </a:solidFill>
                <a:highlight>
                  <a:srgbClr val="FFFFFF"/>
                </a:highlight>
                <a:uFill>
                  <a:noFill/>
                </a:uFill>
                <a:hlinkClick r:id="rId3">
                  <a:extLst>
                    <a:ext uri="{A12FA001-AC4F-418D-AE19-62706E023703}">
                      <ahyp:hlinkClr xmlns:ahyp="http://schemas.microsoft.com/office/drawing/2018/hyperlinkcolor" val="tx"/>
                    </a:ext>
                  </a:extLst>
                </a:hlinkClick>
              </a:rPr>
              <a:t>Yew Cheong Hou</a:t>
            </a:r>
            <a:r>
              <a:rPr lang="en" dirty="0">
                <a:solidFill>
                  <a:srgbClr val="000000"/>
                </a:solidFill>
                <a:highlight>
                  <a:srgbClr val="FFFFFF"/>
                </a:highlight>
              </a:rPr>
              <a:t>; </a:t>
            </a:r>
            <a:r>
              <a:rPr lang="en" dirty="0">
                <a:solidFill>
                  <a:srgbClr val="000000"/>
                </a:solidFill>
                <a:highlight>
                  <a:srgbClr val="FFFFFF"/>
                </a:highlight>
                <a:uFill>
                  <a:noFill/>
                </a:uFill>
                <a:hlinkClick r:id="rId4">
                  <a:extLst>
                    <a:ext uri="{A12FA001-AC4F-418D-AE19-62706E023703}">
                      <ahyp:hlinkClr xmlns:ahyp="http://schemas.microsoft.com/office/drawing/2018/hyperlinkcolor" val="tx"/>
                    </a:ext>
                  </a:extLst>
                </a:hlinkClick>
              </a:rPr>
              <a:t>Mohd Zafri Baharuddin</a:t>
            </a:r>
            <a:r>
              <a:rPr lang="en" dirty="0">
                <a:solidFill>
                  <a:srgbClr val="000000"/>
                </a:solidFill>
                <a:highlight>
                  <a:srgbClr val="FFFFFF"/>
                </a:highlight>
              </a:rPr>
              <a:t>; </a:t>
            </a:r>
            <a:r>
              <a:rPr lang="en" dirty="0">
                <a:solidFill>
                  <a:srgbClr val="000000"/>
                </a:solidFill>
                <a:highlight>
                  <a:srgbClr val="FFFFFF"/>
                </a:highlight>
                <a:uFill>
                  <a:noFill/>
                </a:uFill>
                <a:hlinkClick r:id="rId5">
                  <a:extLst>
                    <a:ext uri="{A12FA001-AC4F-418D-AE19-62706E023703}">
                      <ahyp:hlinkClr xmlns:ahyp="http://schemas.microsoft.com/office/drawing/2018/hyperlinkcolor" val="tx"/>
                    </a:ext>
                  </a:extLst>
                </a:hlinkClick>
              </a:rPr>
              <a:t>Salman Yussof</a:t>
            </a:r>
            <a:r>
              <a:rPr lang="en" dirty="0">
                <a:solidFill>
                  <a:srgbClr val="000000"/>
                </a:solidFill>
                <a:highlight>
                  <a:srgbClr val="FFFFFF"/>
                </a:highlight>
              </a:rPr>
              <a:t>; </a:t>
            </a:r>
            <a:r>
              <a:rPr lang="en" dirty="0">
                <a:solidFill>
                  <a:srgbClr val="000000"/>
                </a:solidFill>
                <a:highlight>
                  <a:srgbClr val="FFFFFF"/>
                </a:highlight>
                <a:uFill>
                  <a:noFill/>
                </a:uFill>
                <a:hlinkClick r:id="rId6">
                  <a:extLst>
                    <a:ext uri="{A12FA001-AC4F-418D-AE19-62706E023703}">
                      <ahyp:hlinkClr xmlns:ahyp="http://schemas.microsoft.com/office/drawing/2018/hyperlinkcolor" val="tx"/>
                    </a:ext>
                  </a:extLst>
                </a:hlinkClick>
              </a:rPr>
              <a:t>Sumayyah Dzulkifly</a:t>
            </a:r>
            <a:r>
              <a:rPr lang="en" dirty="0">
                <a:solidFill>
                  <a:srgbClr val="000000"/>
                </a:solidFill>
                <a:highlight>
                  <a:srgbClr val="FFFFFF"/>
                </a:highlight>
              </a:rPr>
              <a:t>, “</a:t>
            </a:r>
            <a:r>
              <a:rPr lang="en" i="1" dirty="0">
                <a:solidFill>
                  <a:srgbClr val="000000"/>
                </a:solidFill>
                <a:highlight>
                  <a:srgbClr val="FFFFFF"/>
                </a:highlight>
              </a:rPr>
              <a:t>Social Distancing Detection with Deep Learning Model</a:t>
            </a:r>
            <a:r>
              <a:rPr lang="en" dirty="0">
                <a:solidFill>
                  <a:srgbClr val="000000"/>
                </a:solidFill>
                <a:highlight>
                  <a:srgbClr val="FFFFFF"/>
                </a:highlight>
              </a:rPr>
              <a:t>” </a:t>
            </a:r>
            <a:r>
              <a:rPr lang="en" dirty="0">
                <a:solidFill>
                  <a:srgbClr val="000000"/>
                </a:solidFill>
                <a:highlight>
                  <a:srgbClr val="FFFFFF"/>
                </a:highlight>
                <a:uFill>
                  <a:noFill/>
                </a:uFill>
                <a:hlinkClick r:id="rId7">
                  <a:extLst>
                    <a:ext uri="{A12FA001-AC4F-418D-AE19-62706E023703}">
                      <ahyp:hlinkClr xmlns:ahyp="http://schemas.microsoft.com/office/drawing/2018/hyperlinkcolor" val="tx"/>
                    </a:ext>
                  </a:extLst>
                </a:hlinkClick>
              </a:rPr>
              <a:t>https://ieeexplore.ieee.org/abstract/document/9243478</a:t>
            </a:r>
            <a:r>
              <a:rPr lang="en" dirty="0">
                <a:solidFill>
                  <a:srgbClr val="000000"/>
                </a:solidFill>
                <a:highlight>
                  <a:srgbClr val="FFFFFF"/>
                </a:highlight>
              </a:rPr>
              <a:t>  [Accessed 11 November 2020]</a:t>
            </a:r>
            <a:endParaRPr dirty="0">
              <a:solidFill>
                <a:srgbClr val="000000"/>
              </a:solidFill>
              <a:highlight>
                <a:srgbClr val="FFFFFF"/>
              </a:highlight>
            </a:endParaRPr>
          </a:p>
          <a:p>
            <a:pPr marL="488950" lvl="0" indent="-342900" algn="l" rtl="0">
              <a:lnSpc>
                <a:spcPct val="115000"/>
              </a:lnSpc>
              <a:spcBef>
                <a:spcPts val="0"/>
              </a:spcBef>
              <a:spcAft>
                <a:spcPts val="0"/>
              </a:spcAft>
              <a:buClr>
                <a:srgbClr val="000000"/>
              </a:buClr>
              <a:buSzPts val="1300"/>
              <a:buFont typeface="+mj-lt"/>
              <a:buAutoNum type="arabicPeriod"/>
            </a:pPr>
            <a:r>
              <a:rPr lang="en" dirty="0">
                <a:solidFill>
                  <a:srgbClr val="000000"/>
                </a:solidFill>
                <a:highlight>
                  <a:srgbClr val="FCFCFC"/>
                </a:highlight>
                <a:uFill>
                  <a:noFill/>
                </a:uFill>
                <a:hlinkClick r:id="rId8">
                  <a:extLst>
                    <a:ext uri="{A12FA001-AC4F-418D-AE19-62706E023703}">
                      <ahyp:hlinkClr xmlns:ahyp="http://schemas.microsoft.com/office/drawing/2018/hyperlinkcolor" val="tx"/>
                    </a:ext>
                  </a:extLst>
                </a:hlinkClick>
              </a:rPr>
              <a:t>Sergio Saponara</a:t>
            </a:r>
            <a:r>
              <a:rPr lang="en" dirty="0">
                <a:solidFill>
                  <a:srgbClr val="000000"/>
                </a:solidFill>
                <a:highlight>
                  <a:srgbClr val="FCFCFC"/>
                </a:highlight>
              </a:rPr>
              <a:t>, </a:t>
            </a:r>
            <a:r>
              <a:rPr lang="en" dirty="0">
                <a:solidFill>
                  <a:srgbClr val="000000"/>
                </a:solidFill>
                <a:highlight>
                  <a:srgbClr val="FCFCFC"/>
                </a:highlight>
                <a:uFill>
                  <a:noFill/>
                </a:uFill>
                <a:hlinkClick r:id="rId9">
                  <a:extLst>
                    <a:ext uri="{A12FA001-AC4F-418D-AE19-62706E023703}">
                      <ahyp:hlinkClr xmlns:ahyp="http://schemas.microsoft.com/office/drawing/2018/hyperlinkcolor" val="tx"/>
                    </a:ext>
                  </a:extLst>
                </a:hlinkClick>
              </a:rPr>
              <a:t>Abdussalam Elhanashi</a:t>
            </a:r>
            <a:r>
              <a:rPr lang="en" dirty="0">
                <a:solidFill>
                  <a:srgbClr val="000000"/>
                </a:solidFill>
                <a:highlight>
                  <a:srgbClr val="FCFCFC"/>
                </a:highlight>
              </a:rPr>
              <a:t> &amp;  </a:t>
            </a:r>
            <a:r>
              <a:rPr lang="en" dirty="0">
                <a:solidFill>
                  <a:srgbClr val="000000"/>
                </a:solidFill>
                <a:highlight>
                  <a:srgbClr val="FCFCFC"/>
                </a:highlight>
                <a:uFill>
                  <a:noFill/>
                </a:uFill>
                <a:hlinkClick r:id="rId10">
                  <a:extLst>
                    <a:ext uri="{A12FA001-AC4F-418D-AE19-62706E023703}">
                      <ahyp:hlinkClr xmlns:ahyp="http://schemas.microsoft.com/office/drawing/2018/hyperlinkcolor" val="tx"/>
                    </a:ext>
                  </a:extLst>
                </a:hlinkClick>
              </a:rPr>
              <a:t>Alessio Gagliardi</a:t>
            </a:r>
            <a:r>
              <a:rPr lang="en" dirty="0">
                <a:solidFill>
                  <a:srgbClr val="000000"/>
                </a:solidFill>
                <a:highlight>
                  <a:srgbClr val="FCFCFC"/>
                </a:highlight>
              </a:rPr>
              <a:t>, “</a:t>
            </a:r>
            <a:r>
              <a:rPr lang="en" i="1" dirty="0">
                <a:solidFill>
                  <a:srgbClr val="000000"/>
                </a:solidFill>
                <a:highlight>
                  <a:srgbClr val="FCFCFC"/>
                </a:highlight>
              </a:rPr>
              <a:t>Implementing a real-time, AI-based, people detection and social distancing measuring system for Covid-19”</a:t>
            </a:r>
            <a:r>
              <a:rPr lang="en" i="1" dirty="0">
                <a:solidFill>
                  <a:srgbClr val="000000"/>
                </a:solidFill>
              </a:rPr>
              <a:t>  </a:t>
            </a:r>
            <a:r>
              <a:rPr lang="en" dirty="0">
                <a:solidFill>
                  <a:srgbClr val="000000"/>
                </a:solidFill>
                <a:uFill>
                  <a:noFill/>
                </a:uFill>
                <a:hlinkClick r:id="rId11">
                  <a:extLst>
                    <a:ext uri="{A12FA001-AC4F-418D-AE19-62706E023703}">
                      <ahyp:hlinkClr xmlns:ahyp="http://schemas.microsoft.com/office/drawing/2018/hyperlinkcolor" val="tx"/>
                    </a:ext>
                  </a:extLst>
                </a:hlinkClick>
              </a:rPr>
              <a:t>ht</a:t>
            </a:r>
            <a:r>
              <a:rPr lang="en" dirty="0">
                <a:solidFill>
                  <a:srgbClr val="000000"/>
                </a:solidFill>
                <a:uFill>
                  <a:noFill/>
                </a:uFill>
                <a:hlinkClick r:id="rId11">
                  <a:extLst>
                    <a:ext uri="{A12FA001-AC4F-418D-AE19-62706E023703}">
                      <ahyp:hlinkClr xmlns:ahyp="http://schemas.microsoft.com/office/drawing/2018/hyperlinkcolor" val="tx"/>
                    </a:ext>
                  </a:extLst>
                </a:hlinkClick>
              </a:rPr>
              <a:t>tps://link.springer.com/article/10.1007/s11554-021-01070-6</a:t>
            </a:r>
            <a:r>
              <a:rPr lang="en" dirty="0">
                <a:solidFill>
                  <a:srgbClr val="000000"/>
                </a:solidFill>
              </a:rPr>
              <a:t> [Accessed 21 January 2021]</a:t>
            </a:r>
          </a:p>
          <a:p>
            <a:pPr marL="488950" lvl="0" indent="-342900" algn="l" rtl="0">
              <a:lnSpc>
                <a:spcPct val="115000"/>
              </a:lnSpc>
              <a:spcBef>
                <a:spcPts val="0"/>
              </a:spcBef>
              <a:spcAft>
                <a:spcPts val="0"/>
              </a:spcAft>
              <a:buClr>
                <a:srgbClr val="000000"/>
              </a:buClr>
              <a:buSzPts val="1300"/>
              <a:buFont typeface="+mj-lt"/>
              <a:buAutoNum type="arabicPeriod"/>
            </a:pPr>
            <a:r>
              <a:rPr lang="en" dirty="0">
                <a:solidFill>
                  <a:srgbClr val="000000"/>
                </a:solidFill>
              </a:rPr>
              <a:t>Grace Karmini, “</a:t>
            </a:r>
            <a:r>
              <a:rPr lang="en" i="1" dirty="0">
                <a:solidFill>
                  <a:srgbClr val="000000"/>
                </a:solidFill>
                <a:highlight>
                  <a:srgbClr val="FFFFFF"/>
                </a:highlight>
              </a:rPr>
              <a:t>Introduction to YOLO Algorithm for Object Detection</a:t>
            </a:r>
            <a:r>
              <a:rPr lang="en" dirty="0">
                <a:solidFill>
                  <a:srgbClr val="000000"/>
                </a:solidFill>
              </a:rPr>
              <a:t>”          </a:t>
            </a:r>
            <a:r>
              <a:rPr lang="en" dirty="0">
                <a:solidFill>
                  <a:srgbClr val="000000"/>
                </a:solidFill>
                <a:uFill>
                  <a:noFill/>
                </a:uFill>
                <a:hlinkClick r:id="rId12">
                  <a:extLst>
                    <a:ext uri="{A12FA001-AC4F-418D-AE19-62706E023703}">
                      <ahyp:hlinkClr xmlns:ahyp="http://schemas.microsoft.com/office/drawing/2018/hyperlinkcolor" val="tx"/>
                    </a:ext>
                  </a:extLst>
                </a:hlinkClick>
              </a:rPr>
              <a:t>https://www.section.io/engineering-education/introduction-to-yolo-algorithm-for-object-detection/#:~:text=YOLO%20is%20an%20algorithm%20that,%2C%20parking%20meters%2C%20and%20animals</a:t>
            </a:r>
            <a:r>
              <a:rPr lang="en" dirty="0">
                <a:solidFill>
                  <a:srgbClr val="000000"/>
                </a:solidFill>
              </a:rPr>
              <a:t>. [Accessed 15 April 2021]</a:t>
            </a:r>
            <a:endParaRPr dirty="0">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6" name="Google Shape;416;p34"/>
          <p:cNvSpPr txBox="1">
            <a:spLocks noGrp="1"/>
          </p:cNvSpPr>
          <p:nvPr>
            <p:ph type="body" idx="1"/>
          </p:nvPr>
        </p:nvSpPr>
        <p:spPr>
          <a:xfrm>
            <a:off x="1303800" y="1038166"/>
            <a:ext cx="7030500" cy="3414888"/>
          </a:xfrm>
          <a:prstGeom prst="rect">
            <a:avLst/>
          </a:prstGeom>
        </p:spPr>
        <p:txBody>
          <a:bodyPr spcFirstLastPara="1" wrap="square" lIns="91425" tIns="91425" rIns="91425" bIns="91425" anchor="t" anchorCtr="0">
            <a:noAutofit/>
          </a:bodyPr>
          <a:lstStyle/>
          <a:p>
            <a:pPr marL="457200" lvl="0" indent="-311150" algn="just" rtl="0">
              <a:lnSpc>
                <a:spcPct val="150000"/>
              </a:lnSpc>
              <a:spcBef>
                <a:spcPts val="2400"/>
              </a:spcBef>
              <a:spcAft>
                <a:spcPts val="0"/>
              </a:spcAft>
              <a:buClr>
                <a:srgbClr val="000000"/>
              </a:buClr>
              <a:buSzPts val="1300"/>
              <a:buAutoNum type="arabicPeriod" startAt="4"/>
            </a:pPr>
            <a:r>
              <a:rPr lang="en" dirty="0">
                <a:solidFill>
                  <a:srgbClr val="000000"/>
                </a:solidFill>
                <a:highlight>
                  <a:srgbClr val="FFFFFF"/>
                </a:highlight>
                <a:uFill>
                  <a:noFill/>
                </a:uFill>
                <a:hlinkClick r:id="rId3">
                  <a:extLst>
                    <a:ext uri="{A12FA001-AC4F-418D-AE19-62706E023703}">
                      <ahyp:hlinkClr xmlns:ahyp="http://schemas.microsoft.com/office/drawing/2018/hyperlinkcolor" val="tx"/>
                    </a:ext>
                  </a:extLst>
                </a:hlinkClick>
              </a:rPr>
              <a:t>Jobie Budd</a:t>
            </a:r>
            <a:r>
              <a:rPr lang="en" dirty="0">
                <a:solidFill>
                  <a:srgbClr val="000000"/>
                </a:solidFill>
                <a:highlight>
                  <a:srgbClr val="FFFFFF"/>
                </a:highlight>
              </a:rPr>
              <a:t>, </a:t>
            </a:r>
            <a:r>
              <a:rPr lang="en" dirty="0">
                <a:solidFill>
                  <a:srgbClr val="000000"/>
                </a:solidFill>
                <a:highlight>
                  <a:srgbClr val="FFFFFF"/>
                </a:highlight>
                <a:uFill>
                  <a:noFill/>
                </a:uFill>
                <a:hlinkClick r:id="rId4">
                  <a:extLst>
                    <a:ext uri="{A12FA001-AC4F-418D-AE19-62706E023703}">
                      <ahyp:hlinkClr xmlns:ahyp="http://schemas.microsoft.com/office/drawing/2018/hyperlinkcolor" val="tx"/>
                    </a:ext>
                  </a:extLst>
                </a:hlinkClick>
              </a:rPr>
              <a:t>Benjamin S. Miller</a:t>
            </a:r>
            <a:r>
              <a:rPr lang="en" dirty="0">
                <a:solidFill>
                  <a:srgbClr val="000000"/>
                </a:solidFill>
                <a:highlight>
                  <a:srgbClr val="FFFFFF"/>
                </a:highlight>
              </a:rPr>
              <a:t>, </a:t>
            </a:r>
            <a:r>
              <a:rPr lang="en" dirty="0">
                <a:solidFill>
                  <a:srgbClr val="000000"/>
                </a:solidFill>
                <a:highlight>
                  <a:srgbClr val="FFFFFF"/>
                </a:highlight>
                <a:uFill>
                  <a:noFill/>
                </a:uFill>
                <a:hlinkClick r:id="rId5">
                  <a:extLst>
                    <a:ext uri="{A12FA001-AC4F-418D-AE19-62706E023703}">
                      <ahyp:hlinkClr xmlns:ahyp="http://schemas.microsoft.com/office/drawing/2018/hyperlinkcolor" val="tx"/>
                    </a:ext>
                  </a:extLst>
                </a:hlinkClick>
              </a:rPr>
              <a:t>Erin M. Manning</a:t>
            </a:r>
            <a:r>
              <a:rPr lang="en" dirty="0">
                <a:solidFill>
                  <a:srgbClr val="000000"/>
                </a:solidFill>
                <a:highlight>
                  <a:srgbClr val="FFFFFF"/>
                </a:highlight>
              </a:rPr>
              <a:t>, </a:t>
            </a:r>
            <a:r>
              <a:rPr lang="en" dirty="0">
                <a:solidFill>
                  <a:srgbClr val="000000"/>
                </a:solidFill>
                <a:highlight>
                  <a:srgbClr val="FFFFFF"/>
                </a:highlight>
                <a:uFill>
                  <a:noFill/>
                </a:uFill>
                <a:hlinkClick r:id="rId6">
                  <a:extLst>
                    <a:ext uri="{A12FA001-AC4F-418D-AE19-62706E023703}">
                      <ahyp:hlinkClr xmlns:ahyp="http://schemas.microsoft.com/office/drawing/2018/hyperlinkcolor" val="tx"/>
                    </a:ext>
                  </a:extLst>
                </a:hlinkClick>
              </a:rPr>
              <a:t>Vasileios Lampos</a:t>
            </a:r>
            <a:r>
              <a:rPr lang="en" dirty="0">
                <a:solidFill>
                  <a:srgbClr val="000000"/>
                </a:solidFill>
                <a:highlight>
                  <a:srgbClr val="FFFFFF"/>
                </a:highlight>
              </a:rPr>
              <a:t>, </a:t>
            </a:r>
            <a:r>
              <a:rPr lang="en" dirty="0">
                <a:solidFill>
                  <a:srgbClr val="000000"/>
                </a:solidFill>
                <a:highlight>
                  <a:srgbClr val="FFFFFF"/>
                </a:highlight>
                <a:uFill>
                  <a:noFill/>
                </a:uFill>
                <a:hlinkClick r:id="rId7">
                  <a:extLst>
                    <a:ext uri="{A12FA001-AC4F-418D-AE19-62706E023703}">
                      <ahyp:hlinkClr xmlns:ahyp="http://schemas.microsoft.com/office/drawing/2018/hyperlinkcolor" val="tx"/>
                    </a:ext>
                  </a:extLst>
                </a:hlinkClick>
              </a:rPr>
              <a:t>Mengdie Zhuang</a:t>
            </a:r>
            <a:r>
              <a:rPr lang="en" dirty="0">
                <a:solidFill>
                  <a:srgbClr val="000000"/>
                </a:solidFill>
                <a:highlight>
                  <a:srgbClr val="FFFFFF"/>
                </a:highlight>
              </a:rPr>
              <a:t>, </a:t>
            </a:r>
            <a:r>
              <a:rPr lang="en" dirty="0">
                <a:solidFill>
                  <a:srgbClr val="000000"/>
                </a:solidFill>
                <a:highlight>
                  <a:srgbClr val="FFFFFF"/>
                </a:highlight>
                <a:uFill>
                  <a:noFill/>
                </a:uFill>
                <a:hlinkClick r:id="rId8">
                  <a:extLst>
                    <a:ext uri="{A12FA001-AC4F-418D-AE19-62706E023703}">
                      <ahyp:hlinkClr xmlns:ahyp="http://schemas.microsoft.com/office/drawing/2018/hyperlinkcolor" val="tx"/>
                    </a:ext>
                  </a:extLst>
                </a:hlinkClick>
              </a:rPr>
              <a:t>Michael Edelstein</a:t>
            </a:r>
            <a:r>
              <a:rPr lang="en" dirty="0">
                <a:solidFill>
                  <a:srgbClr val="000000"/>
                </a:solidFill>
                <a:highlight>
                  <a:srgbClr val="FFFFFF"/>
                </a:highlight>
              </a:rPr>
              <a:t>, </a:t>
            </a:r>
            <a:r>
              <a:rPr lang="en" dirty="0">
                <a:solidFill>
                  <a:srgbClr val="000000"/>
                </a:solidFill>
                <a:highlight>
                  <a:srgbClr val="FFFFFF"/>
                </a:highlight>
                <a:uFill>
                  <a:noFill/>
                </a:uFill>
                <a:hlinkClick r:id="rId9">
                  <a:extLst>
                    <a:ext uri="{A12FA001-AC4F-418D-AE19-62706E023703}">
                      <ahyp:hlinkClr xmlns:ahyp="http://schemas.microsoft.com/office/drawing/2018/hyperlinkcolor" val="tx"/>
                    </a:ext>
                  </a:extLst>
                </a:hlinkClick>
              </a:rPr>
              <a:t>Geraint Rees</a:t>
            </a:r>
            <a:r>
              <a:rPr lang="en" dirty="0">
                <a:solidFill>
                  <a:srgbClr val="000000"/>
                </a:solidFill>
                <a:highlight>
                  <a:srgbClr val="FFFFFF"/>
                </a:highlight>
              </a:rPr>
              <a:t>, </a:t>
            </a:r>
            <a:r>
              <a:rPr lang="en" dirty="0">
                <a:solidFill>
                  <a:srgbClr val="000000"/>
                </a:solidFill>
                <a:highlight>
                  <a:srgbClr val="FFFFFF"/>
                </a:highlight>
                <a:uFill>
                  <a:noFill/>
                </a:uFill>
                <a:hlinkClick r:id="rId10">
                  <a:extLst>
                    <a:ext uri="{A12FA001-AC4F-418D-AE19-62706E023703}">
                      <ahyp:hlinkClr xmlns:ahyp="http://schemas.microsoft.com/office/drawing/2018/hyperlinkcolor" val="tx"/>
                    </a:ext>
                  </a:extLst>
                </a:hlinkClick>
              </a:rPr>
              <a:t>Vincent C. Emery</a:t>
            </a:r>
            <a:r>
              <a:rPr lang="en" dirty="0">
                <a:solidFill>
                  <a:srgbClr val="000000"/>
                </a:solidFill>
                <a:highlight>
                  <a:srgbClr val="FFFFFF"/>
                </a:highlight>
              </a:rPr>
              <a:t>, </a:t>
            </a:r>
            <a:r>
              <a:rPr lang="en" dirty="0">
                <a:solidFill>
                  <a:srgbClr val="000000"/>
                </a:solidFill>
                <a:highlight>
                  <a:srgbClr val="FFFFFF"/>
                </a:highlight>
                <a:uFill>
                  <a:noFill/>
                </a:uFill>
                <a:hlinkClick r:id="rId11">
                  <a:extLst>
                    <a:ext uri="{A12FA001-AC4F-418D-AE19-62706E023703}">
                      <ahyp:hlinkClr xmlns:ahyp="http://schemas.microsoft.com/office/drawing/2018/hyperlinkcolor" val="tx"/>
                    </a:ext>
                  </a:extLst>
                </a:hlinkClick>
              </a:rPr>
              <a:t>Molly M.Stevens</a:t>
            </a:r>
            <a:r>
              <a:rPr lang="en" dirty="0">
                <a:solidFill>
                  <a:srgbClr val="000000"/>
                </a:solidFill>
                <a:highlight>
                  <a:srgbClr val="FFFFFF"/>
                </a:highlight>
              </a:rPr>
              <a:t>, </a:t>
            </a:r>
            <a:r>
              <a:rPr lang="en" dirty="0">
                <a:solidFill>
                  <a:srgbClr val="000000"/>
                </a:solidFill>
                <a:highlight>
                  <a:srgbClr val="FFFFFF"/>
                </a:highlight>
                <a:uFill>
                  <a:noFill/>
                </a:uFill>
                <a:hlinkClick r:id="rId12">
                  <a:extLst>
                    <a:ext uri="{A12FA001-AC4F-418D-AE19-62706E023703}">
                      <ahyp:hlinkClr xmlns:ahyp="http://schemas.microsoft.com/office/drawing/2018/hyperlinkcolor" val="tx"/>
                    </a:ext>
                  </a:extLst>
                </a:hlinkClick>
              </a:rPr>
              <a:t> NeilKeegan</a:t>
            </a:r>
            <a:r>
              <a:rPr lang="en" dirty="0">
                <a:solidFill>
                  <a:srgbClr val="000000"/>
                </a:solidFill>
                <a:highlight>
                  <a:srgbClr val="FFFFFF"/>
                </a:highlight>
              </a:rPr>
              <a:t>,  </a:t>
            </a:r>
            <a:r>
              <a:rPr lang="en" dirty="0">
                <a:solidFill>
                  <a:srgbClr val="000000"/>
                </a:solidFill>
                <a:highlight>
                  <a:srgbClr val="FFFFFF"/>
                </a:highlight>
                <a:uFill>
                  <a:noFill/>
                </a:uFill>
                <a:hlinkClick r:id="rId13">
                  <a:extLst>
                    <a:ext uri="{A12FA001-AC4F-418D-AE19-62706E023703}">
                      <ahyp:hlinkClr xmlns:ahyp="http://schemas.microsoft.com/office/drawing/2018/hyperlinkcolor" val="tx"/>
                    </a:ext>
                  </a:extLst>
                </a:hlinkClick>
              </a:rPr>
              <a:t>Michael J. Short</a:t>
            </a:r>
            <a:r>
              <a:rPr lang="en" dirty="0">
                <a:solidFill>
                  <a:srgbClr val="000000"/>
                </a:solidFill>
                <a:highlight>
                  <a:srgbClr val="FFFFFF"/>
                </a:highlight>
              </a:rPr>
              <a:t>, </a:t>
            </a:r>
            <a:r>
              <a:rPr lang="en" dirty="0">
                <a:solidFill>
                  <a:srgbClr val="000000"/>
                </a:solidFill>
                <a:highlight>
                  <a:srgbClr val="FFFFFF"/>
                </a:highlight>
                <a:uFill>
                  <a:noFill/>
                </a:uFill>
                <a:hlinkClick r:id="rId14">
                  <a:extLst>
                    <a:ext uri="{A12FA001-AC4F-418D-AE19-62706E023703}">
                      <ahyp:hlinkClr xmlns:ahyp="http://schemas.microsoft.com/office/drawing/2018/hyperlinkcolor" val="tx"/>
                    </a:ext>
                  </a:extLst>
                </a:hlinkClick>
              </a:rPr>
              <a:t>Deenan Pillay</a:t>
            </a:r>
            <a:r>
              <a:rPr lang="en" dirty="0">
                <a:solidFill>
                  <a:srgbClr val="000000"/>
                </a:solidFill>
                <a:highlight>
                  <a:srgbClr val="FFFFFF"/>
                </a:highlight>
              </a:rPr>
              <a:t>, </a:t>
            </a:r>
            <a:r>
              <a:rPr lang="en" dirty="0">
                <a:solidFill>
                  <a:srgbClr val="000000"/>
                </a:solidFill>
                <a:highlight>
                  <a:srgbClr val="FFFFFF"/>
                </a:highlight>
                <a:uFill>
                  <a:noFill/>
                </a:uFill>
                <a:hlinkClick r:id="rId15">
                  <a:extLst>
                    <a:ext uri="{A12FA001-AC4F-418D-AE19-62706E023703}">
                      <ahyp:hlinkClr xmlns:ahyp="http://schemas.microsoft.com/office/drawing/2018/hyperlinkcolor" val="tx"/>
                    </a:ext>
                  </a:extLst>
                </a:hlinkClick>
              </a:rPr>
              <a:t> Ed Manley</a:t>
            </a:r>
            <a:r>
              <a:rPr lang="en" dirty="0">
                <a:solidFill>
                  <a:srgbClr val="000000"/>
                </a:solidFill>
                <a:highlight>
                  <a:srgbClr val="FFFFFF"/>
                </a:highlight>
              </a:rPr>
              <a:t>, </a:t>
            </a:r>
            <a:r>
              <a:rPr lang="en" dirty="0">
                <a:solidFill>
                  <a:srgbClr val="000000"/>
                </a:solidFill>
                <a:highlight>
                  <a:srgbClr val="FFFFFF"/>
                </a:highlight>
                <a:uFill>
                  <a:noFill/>
                </a:uFill>
                <a:hlinkClick r:id="rId16">
                  <a:extLst>
                    <a:ext uri="{A12FA001-AC4F-418D-AE19-62706E023703}">
                      <ahyp:hlinkClr xmlns:ahyp="http://schemas.microsoft.com/office/drawing/2018/hyperlinkcolor" val="tx"/>
                    </a:ext>
                  </a:extLst>
                </a:hlinkClick>
              </a:rPr>
              <a:t>Ingemar J. Cox</a:t>
            </a:r>
            <a:r>
              <a:rPr lang="en" dirty="0">
                <a:solidFill>
                  <a:srgbClr val="000000"/>
                </a:solidFill>
                <a:highlight>
                  <a:srgbClr val="FFFFFF"/>
                </a:highlight>
              </a:rPr>
              <a:t>, </a:t>
            </a:r>
            <a:r>
              <a:rPr lang="en" dirty="0">
                <a:solidFill>
                  <a:srgbClr val="000000"/>
                </a:solidFill>
                <a:highlight>
                  <a:srgbClr val="FFFFFF"/>
                </a:highlight>
                <a:uFill>
                  <a:noFill/>
                </a:uFill>
                <a:hlinkClick r:id="rId17">
                  <a:extLst>
                    <a:ext uri="{A12FA001-AC4F-418D-AE19-62706E023703}">
                      <ahyp:hlinkClr xmlns:ahyp="http://schemas.microsoft.com/office/drawing/2018/hyperlinkcolor" val="tx"/>
                    </a:ext>
                  </a:extLst>
                </a:hlinkClick>
              </a:rPr>
              <a:t>David Heymann</a:t>
            </a:r>
            <a:r>
              <a:rPr lang="en" dirty="0">
                <a:solidFill>
                  <a:srgbClr val="000000"/>
                </a:solidFill>
                <a:highlight>
                  <a:srgbClr val="FFFFFF"/>
                </a:highlight>
              </a:rPr>
              <a:t>, </a:t>
            </a:r>
            <a:r>
              <a:rPr lang="en" dirty="0">
                <a:solidFill>
                  <a:srgbClr val="000000"/>
                </a:solidFill>
                <a:highlight>
                  <a:srgbClr val="FFFFFF"/>
                </a:highlight>
                <a:uFill>
                  <a:noFill/>
                </a:uFill>
                <a:hlinkClick r:id="rId18">
                  <a:extLst>
                    <a:ext uri="{A12FA001-AC4F-418D-AE19-62706E023703}">
                      <ahyp:hlinkClr xmlns:ahyp="http://schemas.microsoft.com/office/drawing/2018/hyperlinkcolor" val="tx"/>
                    </a:ext>
                  </a:extLst>
                </a:hlinkClick>
              </a:rPr>
              <a:t>Anne M. Johnson</a:t>
            </a:r>
            <a:r>
              <a:rPr lang="en" dirty="0">
                <a:solidFill>
                  <a:srgbClr val="000000"/>
                </a:solidFill>
                <a:highlight>
                  <a:srgbClr val="FFFFFF"/>
                </a:highlight>
              </a:rPr>
              <a:t> &amp; </a:t>
            </a:r>
            <a:r>
              <a:rPr lang="en" dirty="0">
                <a:solidFill>
                  <a:srgbClr val="000000"/>
                </a:solidFill>
                <a:highlight>
                  <a:srgbClr val="FFFFFF"/>
                </a:highlight>
                <a:uFill>
                  <a:noFill/>
                </a:uFill>
                <a:hlinkClick r:id="rId19">
                  <a:extLst>
                    <a:ext uri="{A12FA001-AC4F-418D-AE19-62706E023703}">
                      <ahyp:hlinkClr xmlns:ahyp="http://schemas.microsoft.com/office/drawing/2018/hyperlinkcolor" val="tx"/>
                    </a:ext>
                  </a:extLst>
                </a:hlinkClick>
              </a:rPr>
              <a:t>Rachel A. McKendry</a:t>
            </a:r>
            <a:r>
              <a:rPr lang="en" dirty="0">
                <a:solidFill>
                  <a:srgbClr val="000000"/>
                </a:solidFill>
                <a:highlight>
                  <a:srgbClr val="FFFFFF"/>
                </a:highlight>
              </a:rPr>
              <a:t>, “</a:t>
            </a:r>
            <a:r>
              <a:rPr lang="en" i="1" dirty="0">
                <a:solidFill>
                  <a:srgbClr val="000000"/>
                </a:solidFill>
                <a:highlight>
                  <a:srgbClr val="FFFFFF"/>
                </a:highlight>
              </a:rPr>
              <a:t>Digital technologies in the public-health response to COVID-19</a:t>
            </a:r>
            <a:r>
              <a:rPr lang="en" dirty="0">
                <a:solidFill>
                  <a:srgbClr val="000000"/>
                </a:solidFill>
                <a:highlight>
                  <a:srgbClr val="FFFFFF"/>
                </a:highlight>
              </a:rPr>
              <a:t>” https://www.nature.com/articles/s41591-020-1011-4#:~:text=Digital%20technologies%20are%20being%20harnessed,and%20communication%20with%20the%20public [Accessed 7 August 2020]</a:t>
            </a:r>
            <a:endParaRPr dirty="0">
              <a:solidFill>
                <a:srgbClr val="000000"/>
              </a:solidFill>
              <a:highlight>
                <a:srgbClr val="FFFFFF"/>
              </a:highlight>
            </a:endParaRPr>
          </a:p>
          <a:p>
            <a:pPr marL="457200" marR="431800" lvl="0" indent="-311150" algn="l" rtl="0">
              <a:lnSpc>
                <a:spcPct val="150000"/>
              </a:lnSpc>
              <a:spcBef>
                <a:spcPts val="0"/>
              </a:spcBef>
              <a:spcAft>
                <a:spcPts val="0"/>
              </a:spcAft>
              <a:buClr>
                <a:srgbClr val="000000"/>
              </a:buClr>
              <a:buSzPts val="1300"/>
              <a:buAutoNum type="arabicPeriod" startAt="4"/>
            </a:pPr>
            <a:r>
              <a:rPr lang="en" dirty="0">
                <a:solidFill>
                  <a:srgbClr val="000000"/>
                </a:solidFill>
              </a:rPr>
              <a:t>G Chandan; Ayush Jain; Harsh Jain; Mohana, “</a:t>
            </a:r>
            <a:r>
              <a:rPr lang="en" i="1" dirty="0">
                <a:solidFill>
                  <a:srgbClr val="000000"/>
                </a:solidFill>
              </a:rPr>
              <a:t>Real time object detection and tracking using deep learning and openCV</a:t>
            </a:r>
            <a:r>
              <a:rPr lang="en" dirty="0">
                <a:solidFill>
                  <a:srgbClr val="000000"/>
                </a:solidFill>
              </a:rPr>
              <a:t>” </a:t>
            </a:r>
            <a:r>
              <a:rPr lang="en" dirty="0">
                <a:solidFill>
                  <a:srgbClr val="000000"/>
                </a:solidFill>
                <a:hlinkClick r:id="rId20">
                  <a:extLst>
                    <a:ext uri="{A12FA001-AC4F-418D-AE19-62706E023703}">
                      <ahyp:hlinkClr xmlns:ahyp="http://schemas.microsoft.com/office/drawing/2018/hyperlinkcolor" val="tx"/>
                    </a:ext>
                  </a:extLst>
                </a:hlinkClick>
              </a:rPr>
              <a:t>https://</a:t>
            </a:r>
            <a:r>
              <a:rPr lang="en" dirty="0">
                <a:solidFill>
                  <a:srgbClr val="000000"/>
                </a:solidFill>
                <a:hlinkClick r:id="rId20">
                  <a:extLst>
                    <a:ext uri="{A12FA001-AC4F-418D-AE19-62706E023703}">
                      <ahyp:hlinkClr xmlns:ahyp="http://schemas.microsoft.com/office/drawing/2018/hyperlinkcolor" val="tx"/>
                    </a:ext>
                  </a:extLst>
                </a:hlinkClick>
              </a:rPr>
              <a:t>ieeexplore</a:t>
            </a:r>
            <a:r>
              <a:rPr lang="en" dirty="0">
                <a:solidFill>
                  <a:srgbClr val="000000"/>
                </a:solidFill>
                <a:hlinkClick r:id="rId20">
                  <a:extLst>
                    <a:ext uri="{A12FA001-AC4F-418D-AE19-62706E023703}">
                      <ahyp:hlinkClr xmlns:ahyp="http://schemas.microsoft.com/office/drawing/2018/hyperlinkcolor" val="tx"/>
                    </a:ext>
                  </a:extLst>
                </a:hlinkClick>
              </a:rPr>
              <a:t>.ieee.org/document/8597266?denied</a:t>
            </a:r>
            <a:r>
              <a:rPr lang="en" dirty="0">
                <a:solidFill>
                  <a:srgbClr val="000000"/>
                </a:solidFill>
              </a:rPr>
              <a:t>= [Accessed 2018]</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35"/>
          <p:cNvSpPr txBox="1">
            <a:spLocks noGrp="1"/>
          </p:cNvSpPr>
          <p:nvPr>
            <p:ph type="title"/>
          </p:nvPr>
        </p:nvSpPr>
        <p:spPr>
          <a:xfrm>
            <a:off x="926369" y="2072100"/>
            <a:ext cx="7030500" cy="999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4000" dirty="0"/>
              <a:t>THANK YOU</a:t>
            </a:r>
            <a:endParaRPr sz="4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90" name="Google Shape;290;p15"/>
          <p:cNvSpPr txBox="1">
            <a:spLocks noGrp="1"/>
          </p:cNvSpPr>
          <p:nvPr>
            <p:ph type="body" idx="1"/>
          </p:nvPr>
        </p:nvSpPr>
        <p:spPr>
          <a:xfrm>
            <a:off x="1303800" y="847125"/>
            <a:ext cx="7030500" cy="3684600"/>
          </a:xfrm>
          <a:prstGeom prst="rect">
            <a:avLst/>
          </a:prstGeom>
        </p:spPr>
        <p:txBody>
          <a:bodyPr spcFirstLastPara="1" wrap="square" lIns="91425" tIns="91425" rIns="91425" bIns="91425" anchor="t" anchorCtr="0">
            <a:noAutofit/>
          </a:bodyPr>
          <a:lstStyle/>
          <a:p>
            <a:pPr marL="0" lvl="0" indent="0" algn="just" rtl="0">
              <a:spcBef>
                <a:spcPts val="2400"/>
              </a:spcBef>
              <a:spcAft>
                <a:spcPts val="0"/>
              </a:spcAft>
              <a:buNone/>
            </a:pPr>
            <a:r>
              <a:rPr lang="en" sz="1400">
                <a:solidFill>
                  <a:srgbClr val="000000"/>
                </a:solidFill>
              </a:rPr>
              <a:t>The following points summarizes the main components of this approach:</a:t>
            </a:r>
            <a:endParaRPr sz="1400">
              <a:solidFill>
                <a:srgbClr val="000000"/>
              </a:solidFill>
            </a:endParaRPr>
          </a:p>
          <a:p>
            <a:pPr marL="457200" lvl="0" indent="-317500" algn="just" rtl="0">
              <a:lnSpc>
                <a:spcPct val="150000"/>
              </a:lnSpc>
              <a:spcBef>
                <a:spcPts val="1100"/>
              </a:spcBef>
              <a:spcAft>
                <a:spcPts val="0"/>
              </a:spcAft>
              <a:buClr>
                <a:srgbClr val="000000"/>
              </a:buClr>
              <a:buSzPts val="1400"/>
              <a:buFont typeface="Nunito"/>
              <a:buAutoNum type="arabicPeriod"/>
            </a:pPr>
            <a:r>
              <a:rPr lang="en" sz="1400">
                <a:solidFill>
                  <a:srgbClr val="000000"/>
                </a:solidFill>
                <a:highlight>
                  <a:srgbClr val="FFFFFF"/>
                </a:highlight>
              </a:rPr>
              <a:t>Deep learning has gained more attention in object detection and was used for human detection purposes.</a:t>
            </a:r>
            <a:endParaRPr sz="1400">
              <a:solidFill>
                <a:srgbClr val="000000"/>
              </a:solidFill>
              <a:highlight>
                <a:srgbClr val="FFFFFF"/>
              </a:highlight>
            </a:endParaRPr>
          </a:p>
          <a:p>
            <a:pPr marL="457200" lvl="0" indent="-317500" algn="just" rtl="0">
              <a:lnSpc>
                <a:spcPct val="150000"/>
              </a:lnSpc>
              <a:spcBef>
                <a:spcPts val="0"/>
              </a:spcBef>
              <a:spcAft>
                <a:spcPts val="0"/>
              </a:spcAft>
              <a:buClr>
                <a:srgbClr val="000000"/>
              </a:buClr>
              <a:buSzPts val="1400"/>
              <a:buFont typeface="Nunito"/>
              <a:buAutoNum type="arabicPeriod"/>
            </a:pPr>
            <a:r>
              <a:rPr lang="en" sz="1400">
                <a:solidFill>
                  <a:srgbClr val="000000"/>
                </a:solidFill>
                <a:highlight>
                  <a:srgbClr val="FFFFFF"/>
                </a:highlight>
              </a:rPr>
              <a:t>Develop a social distancing detection tool that can detect the distance between people to keep safe.</a:t>
            </a:r>
            <a:endParaRPr sz="1400">
              <a:solidFill>
                <a:srgbClr val="000000"/>
              </a:solidFill>
              <a:highlight>
                <a:srgbClr val="FFFFFF"/>
              </a:highlight>
            </a:endParaRPr>
          </a:p>
          <a:p>
            <a:pPr marL="457200" lvl="0" indent="-317500" algn="just" rtl="0">
              <a:lnSpc>
                <a:spcPct val="150000"/>
              </a:lnSpc>
              <a:spcBef>
                <a:spcPts val="0"/>
              </a:spcBef>
              <a:spcAft>
                <a:spcPts val="0"/>
              </a:spcAft>
              <a:buClr>
                <a:srgbClr val="000000"/>
              </a:buClr>
              <a:buSzPts val="1400"/>
              <a:buFont typeface="Nunito"/>
              <a:buAutoNum type="arabicPeriod"/>
            </a:pPr>
            <a:r>
              <a:rPr lang="en" sz="1400">
                <a:solidFill>
                  <a:srgbClr val="000000"/>
                </a:solidFill>
                <a:highlight>
                  <a:srgbClr val="FFFFFF"/>
                </a:highlight>
              </a:rPr>
              <a:t>Evaluation of the classification results by analyzing real-time video streams from the camera</a:t>
            </a:r>
            <a:r>
              <a:rPr lang="en">
                <a:solidFill>
                  <a:srgbClr val="000000"/>
                </a:solidFill>
                <a:highlight>
                  <a:srgbClr val="FFFFFF"/>
                </a:highlight>
              </a:rPr>
              <a:t> [1]</a:t>
            </a:r>
            <a:r>
              <a:rPr lang="en" sz="1400">
                <a:solidFill>
                  <a:srgbClr val="000000"/>
                </a:solidFill>
                <a:highlight>
                  <a:srgbClr val="FFFFFF"/>
                </a:highlight>
              </a:rPr>
              <a:t>.</a:t>
            </a:r>
            <a:endParaRPr sz="1400">
              <a:solidFill>
                <a:srgbClr val="000000"/>
              </a:solidFill>
              <a:highlight>
                <a:srgbClr val="FFFFFF"/>
              </a:highlight>
            </a:endParaRPr>
          </a:p>
          <a:p>
            <a:pPr marL="0" lvl="0" indent="0" algn="just" rtl="0">
              <a:spcBef>
                <a:spcPts val="2400"/>
              </a:spcBef>
              <a:spcAft>
                <a:spcPts val="0"/>
              </a:spcAft>
              <a:buNone/>
            </a:pPr>
            <a:r>
              <a:rPr lang="en" sz="1400">
                <a:solidFill>
                  <a:srgbClr val="000000"/>
                </a:solidFill>
                <a:highlight>
                  <a:srgbClr val="FFFFFF"/>
                </a:highlight>
              </a:rPr>
              <a:t>The purpose of this project is, therefore, to provide a deep learning platform for social distance tracking. </a:t>
            </a:r>
            <a:r>
              <a:rPr lang="en" sz="1400">
                <a:solidFill>
                  <a:srgbClr val="000000"/>
                </a:solidFill>
              </a:rPr>
              <a:t>To accomplish this objective of social distance monitoring, we have used a </a:t>
            </a:r>
            <a:r>
              <a:rPr lang="en" sz="1400">
                <a:solidFill>
                  <a:srgbClr val="000000"/>
                </a:solidFill>
                <a:highlight>
                  <a:srgbClr val="FFFFFF"/>
                </a:highlight>
              </a:rPr>
              <a:t>framework, YOLOv3 to identify humans in video sequences</a:t>
            </a:r>
            <a:endParaRPr sz="140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1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MOTIVATION</a:t>
            </a:r>
            <a:endParaRPr/>
          </a:p>
        </p:txBody>
      </p:sp>
      <p:sp>
        <p:nvSpPr>
          <p:cNvPr id="296" name="Google Shape;296;p16"/>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457200" marR="431165" lvl="0" indent="-317500" algn="just" rtl="0">
              <a:lnSpc>
                <a:spcPct val="150000"/>
              </a:lnSpc>
              <a:spcBef>
                <a:spcPts val="40"/>
              </a:spcBef>
              <a:spcAft>
                <a:spcPts val="0"/>
              </a:spcAft>
              <a:buClr>
                <a:srgbClr val="292929"/>
              </a:buClr>
              <a:buSzPts val="1400"/>
              <a:buChar char="●"/>
            </a:pPr>
            <a:r>
              <a:rPr lang="en" sz="1400">
                <a:solidFill>
                  <a:srgbClr val="292929"/>
                </a:solidFill>
                <a:highlight>
                  <a:srgbClr val="FCFCFC"/>
                </a:highlight>
              </a:rPr>
              <a:t>In the present scenario, social distancing has proved to be one of the most exquisite alternative methods as a spread stopper. </a:t>
            </a:r>
            <a:endParaRPr sz="1400">
              <a:solidFill>
                <a:srgbClr val="292929"/>
              </a:solidFill>
              <a:highlight>
                <a:srgbClr val="FCFCFC"/>
              </a:highlight>
            </a:endParaRPr>
          </a:p>
          <a:p>
            <a:pPr marL="457200" marR="431165" lvl="0" indent="-317500" algn="just" rtl="0">
              <a:lnSpc>
                <a:spcPct val="150000"/>
              </a:lnSpc>
              <a:spcBef>
                <a:spcPts val="0"/>
              </a:spcBef>
              <a:spcAft>
                <a:spcPts val="0"/>
              </a:spcAft>
              <a:buClr>
                <a:srgbClr val="292929"/>
              </a:buClr>
              <a:buSzPts val="1400"/>
              <a:buChar char="●"/>
            </a:pPr>
            <a:r>
              <a:rPr lang="en" sz="1400">
                <a:solidFill>
                  <a:srgbClr val="292929"/>
                </a:solidFill>
                <a:highlight>
                  <a:srgbClr val="FCFCFC"/>
                </a:highlight>
              </a:rPr>
              <a:t>Social distancing helps to lessen physical contact or interaction between possibly COVID-19 infected persons and healthy individuals. </a:t>
            </a:r>
            <a:endParaRPr sz="1400">
              <a:solidFill>
                <a:srgbClr val="292929"/>
              </a:solidFill>
              <a:highlight>
                <a:srgbClr val="FCFCFC"/>
              </a:highlight>
            </a:endParaRPr>
          </a:p>
          <a:p>
            <a:pPr marL="457200" marR="431165" lvl="0" indent="-317500" algn="just" rtl="0">
              <a:lnSpc>
                <a:spcPct val="150000"/>
              </a:lnSpc>
              <a:spcBef>
                <a:spcPts val="0"/>
              </a:spcBef>
              <a:spcAft>
                <a:spcPts val="0"/>
              </a:spcAft>
              <a:buClr>
                <a:srgbClr val="292929"/>
              </a:buClr>
              <a:buSzPts val="1400"/>
              <a:buChar char="●"/>
            </a:pPr>
            <a:r>
              <a:rPr lang="en" sz="1400">
                <a:solidFill>
                  <a:srgbClr val="292929"/>
                </a:solidFill>
                <a:highlight>
                  <a:srgbClr val="FCFCFC"/>
                </a:highlight>
              </a:rPr>
              <a:t>This is a prominent way to break the chain of contagion </a:t>
            </a:r>
            <a:r>
              <a:rPr lang="en" sz="1200">
                <a:solidFill>
                  <a:srgbClr val="292929"/>
                </a:solidFill>
                <a:highlight>
                  <a:srgbClr val="FCFCFC"/>
                </a:highlight>
              </a:rPr>
              <a:t>[2].</a:t>
            </a:r>
            <a:endParaRPr sz="1200">
              <a:solidFill>
                <a:srgbClr val="292929"/>
              </a:solidFill>
              <a:highlight>
                <a:srgbClr val="FCFCFC"/>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1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METHODOLOGY</a:t>
            </a:r>
            <a:endParaRPr/>
          </a:p>
        </p:txBody>
      </p:sp>
      <p:sp>
        <p:nvSpPr>
          <p:cNvPr id="302" name="Google Shape;302;p17"/>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lnSpcReduction="10000"/>
          </a:bodyPr>
          <a:lstStyle/>
          <a:p>
            <a:pPr marL="457200" marR="431165" lvl="0" indent="-317500" algn="just" rtl="0">
              <a:lnSpc>
                <a:spcPct val="150000"/>
              </a:lnSpc>
              <a:spcBef>
                <a:spcPts val="0"/>
              </a:spcBef>
              <a:spcAft>
                <a:spcPts val="0"/>
              </a:spcAft>
              <a:buClr>
                <a:srgbClr val="000000"/>
              </a:buClr>
              <a:buSzPts val="1400"/>
              <a:buChar char="●"/>
            </a:pPr>
            <a:r>
              <a:rPr lang="en" sz="1400">
                <a:solidFill>
                  <a:srgbClr val="000000"/>
                </a:solidFill>
              </a:rPr>
              <a:t>A</a:t>
            </a:r>
            <a:r>
              <a:rPr lang="en" sz="1400">
                <a:solidFill>
                  <a:srgbClr val="000000"/>
                </a:solidFill>
                <a:highlight>
                  <a:srgbClr val="FFFFFF"/>
                </a:highlight>
              </a:rPr>
              <a:t>n open-source object detection network based on the YOLOv3 algorithm is used to detect the pedestrians in the video frame.</a:t>
            </a:r>
            <a:endParaRPr sz="1400">
              <a:solidFill>
                <a:srgbClr val="000000"/>
              </a:solidFill>
              <a:highlight>
                <a:srgbClr val="FFFFFF"/>
              </a:highlight>
            </a:endParaRPr>
          </a:p>
          <a:p>
            <a:pPr marL="457200" marR="431165" lvl="0" indent="-317500" algn="just" rtl="0">
              <a:lnSpc>
                <a:spcPct val="150000"/>
              </a:lnSpc>
              <a:spcBef>
                <a:spcPts val="0"/>
              </a:spcBef>
              <a:spcAft>
                <a:spcPts val="0"/>
              </a:spcAft>
              <a:buClr>
                <a:srgbClr val="000000"/>
              </a:buClr>
              <a:buSzPts val="1400"/>
              <a:buChar char="●"/>
            </a:pPr>
            <a:r>
              <a:rPr lang="en" sz="1400">
                <a:solidFill>
                  <a:srgbClr val="000000"/>
                </a:solidFill>
                <a:highlight>
                  <a:srgbClr val="FFFFFF"/>
                </a:highlight>
              </a:rPr>
              <a:t>From the detection result, only pedestrian class is be used and other object classes are ignored in this application.</a:t>
            </a:r>
            <a:endParaRPr sz="1400">
              <a:solidFill>
                <a:srgbClr val="000000"/>
              </a:solidFill>
              <a:highlight>
                <a:srgbClr val="FFFFFF"/>
              </a:highlight>
            </a:endParaRPr>
          </a:p>
          <a:p>
            <a:pPr marL="457200" marR="431165" lvl="0" indent="-317500" algn="just" rtl="0">
              <a:lnSpc>
                <a:spcPct val="150000"/>
              </a:lnSpc>
              <a:spcBef>
                <a:spcPts val="0"/>
              </a:spcBef>
              <a:spcAft>
                <a:spcPts val="0"/>
              </a:spcAft>
              <a:buClr>
                <a:srgbClr val="000000"/>
              </a:buClr>
              <a:buSzPts val="1400"/>
              <a:buChar char="●"/>
            </a:pPr>
            <a:r>
              <a:rPr lang="en" sz="1400">
                <a:solidFill>
                  <a:srgbClr val="000000"/>
                </a:solidFill>
                <a:highlight>
                  <a:srgbClr val="FFFFFF"/>
                </a:highlight>
              </a:rPr>
              <a:t>Bounding box that best fits for each detected pedestrian is drawn in the image, and the data of the detected pedestrians is used for the distance measurement.</a:t>
            </a:r>
            <a:endParaRPr sz="1400">
              <a:solidFill>
                <a:srgbClr val="000000"/>
              </a:solidFill>
              <a:highlight>
                <a:srgbClr val="FFFFFF"/>
              </a:highlight>
            </a:endParaRPr>
          </a:p>
          <a:p>
            <a:pPr marL="558800" marR="431165" lvl="0" indent="0" algn="just" rtl="0">
              <a:lnSpc>
                <a:spcPct val="150000"/>
              </a:lnSpc>
              <a:spcBef>
                <a:spcPts val="0"/>
              </a:spcBef>
              <a:spcAft>
                <a:spcPts val="0"/>
              </a:spcAft>
              <a:buNone/>
            </a:pPr>
            <a:endParaRPr sz="1200">
              <a:solidFill>
                <a:srgbClr val="000000"/>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1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0">
                <a:latin typeface="Nunito"/>
                <a:ea typeface="Nunito"/>
                <a:cs typeface="Nunito"/>
                <a:sym typeface="Nunito"/>
              </a:rPr>
              <a:t>YOLO (You only look once)</a:t>
            </a:r>
            <a:endParaRPr b="0">
              <a:latin typeface="Nunito"/>
              <a:ea typeface="Nunito"/>
              <a:cs typeface="Nunito"/>
              <a:sym typeface="Nunito"/>
            </a:endParaRPr>
          </a:p>
        </p:txBody>
      </p:sp>
      <p:sp>
        <p:nvSpPr>
          <p:cNvPr id="308" name="Google Shape;308;p18"/>
          <p:cNvSpPr txBox="1">
            <a:spLocks noGrp="1"/>
          </p:cNvSpPr>
          <p:nvPr>
            <p:ph type="body" idx="1"/>
          </p:nvPr>
        </p:nvSpPr>
        <p:spPr>
          <a:xfrm>
            <a:off x="1303800" y="1990050"/>
            <a:ext cx="7030500" cy="2659500"/>
          </a:xfrm>
          <a:prstGeom prst="rect">
            <a:avLst/>
          </a:prstGeom>
        </p:spPr>
        <p:txBody>
          <a:bodyPr spcFirstLastPara="1" wrap="square" lIns="91425" tIns="91425" rIns="91425" bIns="91425" anchor="t" anchorCtr="0">
            <a:noAutofit/>
          </a:bodyPr>
          <a:lstStyle/>
          <a:p>
            <a:pPr marL="457200" marR="431800" lvl="0" indent="-317500" algn="just" rtl="0">
              <a:lnSpc>
                <a:spcPct val="150000"/>
              </a:lnSpc>
              <a:spcBef>
                <a:spcPts val="0"/>
              </a:spcBef>
              <a:spcAft>
                <a:spcPts val="0"/>
              </a:spcAft>
              <a:buClr>
                <a:srgbClr val="000000"/>
              </a:buClr>
              <a:buSzPts val="1400"/>
              <a:buChar char="●"/>
            </a:pPr>
            <a:r>
              <a:rPr lang="en" sz="1400">
                <a:solidFill>
                  <a:srgbClr val="000000"/>
                </a:solidFill>
                <a:highlight>
                  <a:srgbClr val="FFFFFF"/>
                </a:highlight>
              </a:rPr>
              <a:t>YOLOv3 algorithm employs convolutional neural networks (CNN) to detect objects in real-time.</a:t>
            </a:r>
            <a:endParaRPr sz="1400">
              <a:solidFill>
                <a:srgbClr val="000000"/>
              </a:solidFill>
              <a:highlight>
                <a:srgbClr val="FFFFFF"/>
              </a:highlight>
            </a:endParaRPr>
          </a:p>
          <a:p>
            <a:pPr marL="457200" marR="431800" lvl="0" indent="-317500" algn="just" rtl="0">
              <a:lnSpc>
                <a:spcPct val="150000"/>
              </a:lnSpc>
              <a:spcBef>
                <a:spcPts val="0"/>
              </a:spcBef>
              <a:spcAft>
                <a:spcPts val="0"/>
              </a:spcAft>
              <a:buClr>
                <a:srgbClr val="000000"/>
              </a:buClr>
              <a:buSzPts val="1400"/>
              <a:buChar char="●"/>
            </a:pPr>
            <a:r>
              <a:rPr lang="en" sz="1400">
                <a:solidFill>
                  <a:srgbClr val="000000"/>
                </a:solidFill>
                <a:highlight>
                  <a:srgbClr val="FFFFFF"/>
                </a:highlight>
              </a:rPr>
              <a:t>Object detection in YOLOv3 is done as a regression problem and provides the class probabilities of the detected objects..</a:t>
            </a:r>
            <a:endParaRPr sz="1400">
              <a:solidFill>
                <a:srgbClr val="000000"/>
              </a:solidFill>
              <a:highlight>
                <a:srgbClr val="FFFFFF"/>
              </a:highlight>
            </a:endParaRPr>
          </a:p>
          <a:p>
            <a:pPr marL="457200" marR="431800" lvl="0" indent="-317500" algn="just" rtl="0">
              <a:lnSpc>
                <a:spcPct val="150000"/>
              </a:lnSpc>
              <a:spcBef>
                <a:spcPts val="0"/>
              </a:spcBef>
              <a:spcAft>
                <a:spcPts val="0"/>
              </a:spcAft>
              <a:buClr>
                <a:srgbClr val="000000"/>
              </a:buClr>
              <a:buSzPts val="1400"/>
              <a:buChar char="●"/>
            </a:pPr>
            <a:r>
              <a:rPr lang="en" sz="1400">
                <a:solidFill>
                  <a:srgbClr val="000000"/>
                </a:solidFill>
                <a:highlight>
                  <a:srgbClr val="FFFFFF"/>
                </a:highlight>
              </a:rPr>
              <a:t>The algorithm requires only a single forward propagation through a neural network to detect objects. This means that prediction in the entire image is done in a single algorithm run. The CNN is used to predict various class probabilities and bounding boxes simultaneously </a:t>
            </a:r>
            <a:r>
              <a:rPr lang="en" sz="1200">
                <a:solidFill>
                  <a:srgbClr val="000000"/>
                </a:solidFill>
                <a:highlight>
                  <a:srgbClr val="FFFFFF"/>
                </a:highlight>
              </a:rPr>
              <a:t>[3].</a:t>
            </a:r>
            <a:endParaRPr sz="1200">
              <a:solidFill>
                <a:srgbClr val="000000"/>
              </a:solidFill>
              <a:highlight>
                <a:srgbClr val="FFFFFF"/>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19"/>
          <p:cNvSpPr txBox="1">
            <a:spLocks noGrp="1"/>
          </p:cNvSpPr>
          <p:nvPr>
            <p:ph type="body" idx="1"/>
          </p:nvPr>
        </p:nvSpPr>
        <p:spPr>
          <a:xfrm>
            <a:off x="443025" y="1990050"/>
            <a:ext cx="7891500" cy="2893800"/>
          </a:xfrm>
          <a:prstGeom prst="rect">
            <a:avLst/>
          </a:prstGeom>
        </p:spPr>
        <p:txBody>
          <a:bodyPr spcFirstLastPara="1" wrap="square" lIns="91425" tIns="91425" rIns="91425" bIns="91425" anchor="t" anchorCtr="0">
            <a:noAutofit/>
          </a:bodyPr>
          <a:lstStyle/>
          <a:p>
            <a:pPr marL="0" lvl="0" indent="0" algn="l" rtl="0">
              <a:lnSpc>
                <a:spcPct val="50000"/>
              </a:lnSpc>
              <a:spcBef>
                <a:spcPts val="0"/>
              </a:spcBef>
              <a:spcAft>
                <a:spcPts val="0"/>
              </a:spcAft>
              <a:buNone/>
            </a:pPr>
            <a:endParaRPr sz="1400" dirty="0">
              <a:solidFill>
                <a:srgbClr val="000000"/>
              </a:solidFill>
            </a:endParaRPr>
          </a:p>
          <a:p>
            <a:pPr marL="0" lvl="0" indent="0" algn="l" rtl="0">
              <a:lnSpc>
                <a:spcPct val="50000"/>
              </a:lnSpc>
              <a:spcBef>
                <a:spcPts val="1200"/>
              </a:spcBef>
              <a:spcAft>
                <a:spcPts val="0"/>
              </a:spcAft>
              <a:buNone/>
            </a:pPr>
            <a:endParaRPr sz="1400" dirty="0">
              <a:solidFill>
                <a:srgbClr val="000000"/>
              </a:solidFill>
            </a:endParaRPr>
          </a:p>
          <a:p>
            <a:pPr marL="0" lvl="0" indent="0" algn="l" rtl="0">
              <a:lnSpc>
                <a:spcPct val="50000"/>
              </a:lnSpc>
              <a:spcBef>
                <a:spcPts val="1200"/>
              </a:spcBef>
              <a:spcAft>
                <a:spcPts val="0"/>
              </a:spcAft>
              <a:buNone/>
            </a:pPr>
            <a:endParaRPr sz="1400" dirty="0">
              <a:solidFill>
                <a:srgbClr val="000000"/>
              </a:solidFill>
            </a:endParaRPr>
          </a:p>
          <a:p>
            <a:pPr marL="0" lvl="0" indent="0" algn="l" rtl="0">
              <a:lnSpc>
                <a:spcPct val="50000"/>
              </a:lnSpc>
              <a:spcBef>
                <a:spcPts val="1200"/>
              </a:spcBef>
              <a:spcAft>
                <a:spcPts val="0"/>
              </a:spcAft>
              <a:buNone/>
            </a:pPr>
            <a:endParaRPr sz="1400" dirty="0">
              <a:solidFill>
                <a:srgbClr val="000000"/>
              </a:solidFill>
            </a:endParaRPr>
          </a:p>
          <a:p>
            <a:pPr marL="0" lvl="0" indent="0" algn="l" rtl="0">
              <a:lnSpc>
                <a:spcPct val="50000"/>
              </a:lnSpc>
              <a:spcBef>
                <a:spcPts val="1200"/>
              </a:spcBef>
              <a:spcAft>
                <a:spcPts val="0"/>
              </a:spcAft>
              <a:buNone/>
            </a:pPr>
            <a:endParaRPr sz="1400" dirty="0">
              <a:solidFill>
                <a:srgbClr val="000000"/>
              </a:solidFill>
            </a:endParaRPr>
          </a:p>
          <a:p>
            <a:pPr marL="0" lvl="0" indent="0" algn="l" rtl="0">
              <a:lnSpc>
                <a:spcPct val="50000"/>
              </a:lnSpc>
              <a:spcBef>
                <a:spcPts val="1200"/>
              </a:spcBef>
              <a:spcAft>
                <a:spcPts val="0"/>
              </a:spcAft>
              <a:buNone/>
            </a:pPr>
            <a:r>
              <a:rPr lang="en" sz="1400" dirty="0">
                <a:solidFill>
                  <a:srgbClr val="000000"/>
                </a:solidFill>
              </a:rPr>
              <a:t>First it takes the image               Then it divides the image              </a:t>
            </a:r>
            <a:r>
              <a:rPr lang="en" sz="1400" dirty="0">
                <a:solidFill>
                  <a:srgbClr val="000000"/>
                </a:solidFill>
                <a:highlight>
                  <a:srgbClr val="FFFFFF"/>
                </a:highlight>
              </a:rPr>
              <a:t>YOLO then predicts bounding</a:t>
            </a:r>
            <a:endParaRPr sz="1400" dirty="0">
              <a:solidFill>
                <a:srgbClr val="000000"/>
              </a:solidFill>
              <a:highlight>
                <a:srgbClr val="FFFFFF"/>
              </a:highlight>
            </a:endParaRPr>
          </a:p>
          <a:p>
            <a:pPr marL="0" lvl="0" indent="0" algn="l" rtl="0">
              <a:lnSpc>
                <a:spcPct val="50000"/>
              </a:lnSpc>
              <a:spcBef>
                <a:spcPts val="1200"/>
              </a:spcBef>
              <a:spcAft>
                <a:spcPts val="0"/>
              </a:spcAft>
              <a:buNone/>
            </a:pPr>
            <a:r>
              <a:rPr lang="en" sz="1400" dirty="0">
                <a:solidFill>
                  <a:srgbClr val="000000"/>
                </a:solidFill>
                <a:highlight>
                  <a:srgbClr val="FFFFFF"/>
                </a:highlight>
              </a:rPr>
              <a:t>the </a:t>
            </a:r>
            <a:r>
              <a:rPr lang="en" sz="1400" dirty="0">
                <a:solidFill>
                  <a:srgbClr val="000000"/>
                </a:solidFill>
              </a:rPr>
              <a:t>as input                                   into grids                                         </a:t>
            </a:r>
            <a:r>
              <a:rPr lang="en" sz="1400" dirty="0">
                <a:solidFill>
                  <a:srgbClr val="000000"/>
                </a:solidFill>
                <a:highlight>
                  <a:srgbClr val="FFFFFF"/>
                </a:highlight>
              </a:rPr>
              <a:t>boxes and their corresponding                             </a:t>
            </a:r>
            <a:endParaRPr sz="1400" dirty="0">
              <a:solidFill>
                <a:srgbClr val="000000"/>
              </a:solidFill>
              <a:highlight>
                <a:srgbClr val="FFFFFF"/>
              </a:highlight>
            </a:endParaRPr>
          </a:p>
          <a:p>
            <a:pPr marL="0" lvl="0" indent="0" algn="l" rtl="0">
              <a:lnSpc>
                <a:spcPct val="50000"/>
              </a:lnSpc>
              <a:spcBef>
                <a:spcPts val="1200"/>
              </a:spcBef>
              <a:spcAft>
                <a:spcPts val="0"/>
              </a:spcAft>
              <a:buNone/>
            </a:pPr>
            <a:r>
              <a:rPr lang="en" sz="1400" dirty="0">
                <a:solidFill>
                  <a:srgbClr val="000000"/>
                </a:solidFill>
                <a:highlight>
                  <a:srgbClr val="FFFFFF"/>
                </a:highlight>
              </a:rPr>
              <a:t>                                                                                                                 class probabilities for objects </a:t>
            </a:r>
            <a:r>
              <a:rPr lang="en" sz="1400" dirty="0">
                <a:solidFill>
                  <a:srgbClr val="000000"/>
                </a:solidFill>
              </a:rPr>
              <a:t>                      </a:t>
            </a:r>
            <a:endParaRPr sz="1400" dirty="0">
              <a:solidFill>
                <a:srgbClr val="000000"/>
              </a:solidFill>
            </a:endParaRPr>
          </a:p>
          <a:p>
            <a:pPr marL="0" lvl="0" indent="0" algn="l" rtl="0">
              <a:lnSpc>
                <a:spcPct val="50000"/>
              </a:lnSpc>
              <a:spcBef>
                <a:spcPts val="1200"/>
              </a:spcBef>
              <a:spcAft>
                <a:spcPts val="1200"/>
              </a:spcAft>
              <a:buNone/>
            </a:pPr>
            <a:endParaRPr sz="1400" dirty="0">
              <a:solidFill>
                <a:srgbClr val="000000"/>
              </a:solidFill>
            </a:endParaRPr>
          </a:p>
        </p:txBody>
      </p:sp>
      <p:pic>
        <p:nvPicPr>
          <p:cNvPr id="315" name="Google Shape;315;p19"/>
          <p:cNvPicPr preferRelativeResize="0"/>
          <p:nvPr/>
        </p:nvPicPr>
        <p:blipFill>
          <a:blip r:embed="rId3">
            <a:alphaModFix/>
          </a:blip>
          <a:stretch>
            <a:fillRect/>
          </a:stretch>
        </p:blipFill>
        <p:spPr>
          <a:xfrm>
            <a:off x="256775" y="983888"/>
            <a:ext cx="2354300" cy="2207150"/>
          </a:xfrm>
          <a:prstGeom prst="rect">
            <a:avLst/>
          </a:prstGeom>
          <a:noFill/>
          <a:ln>
            <a:noFill/>
          </a:ln>
        </p:spPr>
      </p:pic>
      <p:pic>
        <p:nvPicPr>
          <p:cNvPr id="316" name="Google Shape;316;p19"/>
          <p:cNvPicPr preferRelativeResize="0"/>
          <p:nvPr/>
        </p:nvPicPr>
        <p:blipFill>
          <a:blip r:embed="rId4">
            <a:alphaModFix/>
          </a:blip>
          <a:stretch>
            <a:fillRect/>
          </a:stretch>
        </p:blipFill>
        <p:spPr>
          <a:xfrm>
            <a:off x="2750000" y="928888"/>
            <a:ext cx="2504200" cy="2263025"/>
          </a:xfrm>
          <a:prstGeom prst="rect">
            <a:avLst/>
          </a:prstGeom>
          <a:noFill/>
          <a:ln>
            <a:noFill/>
          </a:ln>
        </p:spPr>
      </p:pic>
      <p:pic>
        <p:nvPicPr>
          <p:cNvPr id="317" name="Google Shape;317;p19"/>
          <p:cNvPicPr preferRelativeResize="0"/>
          <p:nvPr/>
        </p:nvPicPr>
        <p:blipFill rotWithShape="1">
          <a:blip r:embed="rId5">
            <a:alphaModFix/>
          </a:blip>
          <a:srcRect l="12778" t="24348" b="15443"/>
          <a:stretch/>
        </p:blipFill>
        <p:spPr>
          <a:xfrm>
            <a:off x="6029250" y="1276850"/>
            <a:ext cx="1853825" cy="152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20"/>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PROPOSED MODEL</a:t>
            </a:r>
            <a:endParaRPr/>
          </a:p>
        </p:txBody>
      </p:sp>
      <p:sp>
        <p:nvSpPr>
          <p:cNvPr id="323" name="Google Shape;323;p20"/>
          <p:cNvSpPr txBox="1">
            <a:spLocks noGrp="1"/>
          </p:cNvSpPr>
          <p:nvPr>
            <p:ph type="body" idx="1"/>
          </p:nvPr>
        </p:nvSpPr>
        <p:spPr>
          <a:xfrm>
            <a:off x="1303800" y="1472000"/>
            <a:ext cx="7030500" cy="3514200"/>
          </a:xfrm>
          <a:prstGeom prst="rect">
            <a:avLst/>
          </a:prstGeom>
        </p:spPr>
        <p:txBody>
          <a:bodyPr spcFirstLastPara="1" wrap="square" lIns="91425" tIns="91425" rIns="91425" bIns="91425" anchor="t" anchorCtr="0">
            <a:normAutofit/>
          </a:bodyPr>
          <a:lstStyle/>
          <a:p>
            <a:pPr marL="457200" lvl="0" indent="-317500" algn="l" rtl="0">
              <a:lnSpc>
                <a:spcPct val="150000"/>
              </a:lnSpc>
              <a:spcBef>
                <a:spcPts val="0"/>
              </a:spcBef>
              <a:spcAft>
                <a:spcPts val="0"/>
              </a:spcAft>
              <a:buClr>
                <a:srgbClr val="000000"/>
              </a:buClr>
              <a:buSzPts val="1400"/>
              <a:buChar char="●"/>
            </a:pPr>
            <a:r>
              <a:rPr lang="en" sz="1400">
                <a:solidFill>
                  <a:srgbClr val="000000"/>
                </a:solidFill>
                <a:highlight>
                  <a:srgbClr val="FFFFFF"/>
                </a:highlight>
              </a:rPr>
              <a:t>The work is implemented using the Python programming language. </a:t>
            </a:r>
            <a:endParaRPr sz="1400">
              <a:solidFill>
                <a:srgbClr val="000000"/>
              </a:solidFill>
              <a:highlight>
                <a:srgbClr val="FFFFFF"/>
              </a:highlight>
            </a:endParaRPr>
          </a:p>
          <a:p>
            <a:pPr marL="457200" lvl="0" indent="-317500" algn="l" rtl="0">
              <a:lnSpc>
                <a:spcPct val="200000"/>
              </a:lnSpc>
              <a:spcBef>
                <a:spcPts val="0"/>
              </a:spcBef>
              <a:spcAft>
                <a:spcPts val="0"/>
              </a:spcAft>
              <a:buClr>
                <a:srgbClr val="000000"/>
              </a:buClr>
              <a:buSzPts val="1400"/>
              <a:buChar char="●"/>
            </a:pPr>
            <a:r>
              <a:rPr lang="en" sz="1400">
                <a:solidFill>
                  <a:srgbClr val="000000"/>
                </a:solidFill>
                <a:highlight>
                  <a:srgbClr val="FFFFFF"/>
                </a:highlight>
              </a:rPr>
              <a:t>Procedure for object detection:</a:t>
            </a:r>
            <a:endParaRPr sz="1400">
              <a:solidFill>
                <a:srgbClr val="000000"/>
              </a:solidFill>
              <a:highlight>
                <a:srgbClr val="FFFFFF"/>
              </a:highlight>
            </a:endParaRPr>
          </a:p>
          <a:p>
            <a:pPr marL="914400" lvl="1" indent="-317500" algn="just" rtl="0">
              <a:lnSpc>
                <a:spcPct val="115000"/>
              </a:lnSpc>
              <a:spcBef>
                <a:spcPts val="0"/>
              </a:spcBef>
              <a:spcAft>
                <a:spcPts val="0"/>
              </a:spcAft>
              <a:buClr>
                <a:srgbClr val="000000"/>
              </a:buClr>
              <a:buSzPts val="1400"/>
              <a:buChar char="○"/>
            </a:pPr>
            <a:r>
              <a:rPr lang="en" sz="1400" b="1">
                <a:solidFill>
                  <a:srgbClr val="000000"/>
                </a:solidFill>
              </a:rPr>
              <a:t>Input Acquisition</a:t>
            </a:r>
            <a:endParaRPr sz="1400" b="1">
              <a:solidFill>
                <a:srgbClr val="000000"/>
              </a:solidFill>
              <a:highlight>
                <a:srgbClr val="FFFFFF"/>
              </a:highlight>
            </a:endParaRPr>
          </a:p>
          <a:p>
            <a:pPr marL="914400" lvl="0" indent="0" algn="just" rtl="0">
              <a:lnSpc>
                <a:spcPct val="115000"/>
              </a:lnSpc>
              <a:spcBef>
                <a:spcPts val="0"/>
              </a:spcBef>
              <a:spcAft>
                <a:spcPts val="0"/>
              </a:spcAft>
              <a:buNone/>
            </a:pPr>
            <a:r>
              <a:rPr lang="en" sz="1400">
                <a:solidFill>
                  <a:srgbClr val="000000"/>
                </a:solidFill>
                <a:highlight>
                  <a:schemeClr val="lt1"/>
                </a:highlight>
              </a:rPr>
              <a:t>A pre-recorded video is loaded as an input and further processing is done by the YOLOv3 algorithm.</a:t>
            </a:r>
            <a:endParaRPr sz="1400">
              <a:solidFill>
                <a:srgbClr val="000000"/>
              </a:solidFill>
              <a:highlight>
                <a:schemeClr val="lt1"/>
              </a:highlight>
            </a:endParaRPr>
          </a:p>
          <a:p>
            <a:pPr marL="914400" lvl="0" indent="0" algn="just" rtl="0">
              <a:lnSpc>
                <a:spcPct val="115000"/>
              </a:lnSpc>
              <a:spcBef>
                <a:spcPts val="0"/>
              </a:spcBef>
              <a:spcAft>
                <a:spcPts val="0"/>
              </a:spcAft>
              <a:buNone/>
            </a:pPr>
            <a:endParaRPr sz="1400">
              <a:solidFill>
                <a:srgbClr val="000000"/>
              </a:solidFill>
              <a:highlight>
                <a:schemeClr val="lt1"/>
              </a:highlight>
            </a:endParaRPr>
          </a:p>
          <a:p>
            <a:pPr marL="914400" lvl="1" indent="-317500" algn="just" rtl="0">
              <a:spcBef>
                <a:spcPts val="0"/>
              </a:spcBef>
              <a:spcAft>
                <a:spcPts val="0"/>
              </a:spcAft>
              <a:buClr>
                <a:srgbClr val="000000"/>
              </a:buClr>
              <a:buSzPts val="1400"/>
              <a:buChar char="○"/>
            </a:pPr>
            <a:r>
              <a:rPr lang="en" sz="1400" b="1">
                <a:solidFill>
                  <a:srgbClr val="000000"/>
                </a:solidFill>
                <a:highlight>
                  <a:schemeClr val="lt1"/>
                </a:highlight>
              </a:rPr>
              <a:t>Pedestrian Detection</a:t>
            </a:r>
            <a:endParaRPr sz="1400" b="1">
              <a:solidFill>
                <a:srgbClr val="000000"/>
              </a:solidFill>
            </a:endParaRPr>
          </a:p>
          <a:p>
            <a:pPr marL="914400" lvl="0" indent="0" algn="just" rtl="0">
              <a:spcBef>
                <a:spcPts val="0"/>
              </a:spcBef>
              <a:spcAft>
                <a:spcPts val="1200"/>
              </a:spcAft>
              <a:buNone/>
            </a:pPr>
            <a:r>
              <a:rPr lang="en" sz="1400">
                <a:solidFill>
                  <a:srgbClr val="000000"/>
                </a:solidFill>
                <a:highlight>
                  <a:schemeClr val="lt1"/>
                </a:highlight>
              </a:rPr>
              <a:t>The YOLO algorithm is used for object detection by taking an input and simultaneously learning bounding box coordinates (tx, ty, tw, th), object confidence and corresponding class label probabilities (P1, P2, …, Pc).</a:t>
            </a:r>
            <a:endParaRPr sz="1400">
              <a:solidFill>
                <a:srgbClr val="000000"/>
              </a:solidFill>
              <a:highlight>
                <a:srgbClr val="FFFFFF"/>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9" name="Google Shape;329;p21"/>
          <p:cNvSpPr txBox="1">
            <a:spLocks noGrp="1"/>
          </p:cNvSpPr>
          <p:nvPr>
            <p:ph type="body" idx="1"/>
          </p:nvPr>
        </p:nvSpPr>
        <p:spPr>
          <a:xfrm>
            <a:off x="825190" y="364273"/>
            <a:ext cx="7509110" cy="4167327"/>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018"/>
              <a:buNone/>
            </a:pPr>
            <a:endParaRPr sz="1400" b="1" dirty="0">
              <a:solidFill>
                <a:srgbClr val="000000"/>
              </a:solidFill>
            </a:endParaRPr>
          </a:p>
          <a:p>
            <a:pPr marL="914400" lvl="1" indent="-317500" algn="l" rtl="0">
              <a:lnSpc>
                <a:spcPct val="115000"/>
              </a:lnSpc>
              <a:spcBef>
                <a:spcPts val="1200"/>
              </a:spcBef>
              <a:spcAft>
                <a:spcPts val="0"/>
              </a:spcAft>
              <a:buClr>
                <a:srgbClr val="000000"/>
              </a:buClr>
              <a:buSzPts val="1400"/>
              <a:buChar char="○"/>
            </a:pPr>
            <a:r>
              <a:rPr lang="en" sz="1400" b="1" dirty="0">
                <a:solidFill>
                  <a:srgbClr val="000000"/>
                </a:solidFill>
                <a:highlight>
                  <a:srgbClr val="FFFFFF"/>
                </a:highlight>
              </a:rPr>
              <a:t>Distance Measurement</a:t>
            </a:r>
            <a:endParaRPr sz="1400" b="1" dirty="0">
              <a:solidFill>
                <a:srgbClr val="000000"/>
              </a:solidFill>
              <a:highlight>
                <a:srgbClr val="FFFFFF"/>
              </a:highlight>
            </a:endParaRPr>
          </a:p>
          <a:p>
            <a:pPr marL="914400" lvl="0" indent="0" algn="just" rtl="0">
              <a:lnSpc>
                <a:spcPct val="115000"/>
              </a:lnSpc>
              <a:spcBef>
                <a:spcPts val="1200"/>
              </a:spcBef>
              <a:spcAft>
                <a:spcPts val="0"/>
              </a:spcAft>
              <a:buSzPts val="1018"/>
              <a:buNone/>
            </a:pPr>
            <a:r>
              <a:rPr lang="en" sz="1400" dirty="0">
                <a:solidFill>
                  <a:srgbClr val="000000"/>
                </a:solidFill>
              </a:rPr>
              <a:t>The distance between every pedestrian pair can be computed and the distance is scaled by the scaling factor estimated from camera view calibration. The distance is calculated by using the following formula</a:t>
            </a:r>
            <a:r>
              <a:rPr lang="en" sz="1200" dirty="0">
                <a:solidFill>
                  <a:srgbClr val="000000"/>
                </a:solidFill>
              </a:rPr>
              <a:t> [1]</a:t>
            </a:r>
            <a:r>
              <a:rPr lang="en" sz="1400" dirty="0">
                <a:solidFill>
                  <a:srgbClr val="000000"/>
                </a:solidFill>
              </a:rPr>
              <a:t>:</a:t>
            </a:r>
            <a:endParaRPr sz="1200" dirty="0">
              <a:solidFill>
                <a:srgbClr val="000000"/>
              </a:solidFill>
            </a:endParaRPr>
          </a:p>
          <a:p>
            <a:pPr marL="457200" lvl="0" indent="0" algn="l" rtl="0">
              <a:lnSpc>
                <a:spcPct val="115000"/>
              </a:lnSpc>
              <a:spcBef>
                <a:spcPts val="1200"/>
              </a:spcBef>
              <a:spcAft>
                <a:spcPts val="0"/>
              </a:spcAft>
              <a:buSzPts val="1018"/>
              <a:buNone/>
            </a:pPr>
            <a:endParaRPr sz="1400" dirty="0">
              <a:solidFill>
                <a:srgbClr val="000000"/>
              </a:solidFill>
            </a:endParaRPr>
          </a:p>
          <a:p>
            <a:pPr marL="457200" lvl="0" indent="0" algn="l" rtl="0">
              <a:lnSpc>
                <a:spcPct val="115000"/>
              </a:lnSpc>
              <a:spcBef>
                <a:spcPts val="1200"/>
              </a:spcBef>
              <a:spcAft>
                <a:spcPts val="0"/>
              </a:spcAft>
              <a:buSzPts val="1018"/>
              <a:buNone/>
            </a:pPr>
            <a:endParaRPr sz="1400" dirty="0">
              <a:solidFill>
                <a:srgbClr val="000000"/>
              </a:solidFill>
            </a:endParaRPr>
          </a:p>
          <a:p>
            <a:pPr marL="914400" lvl="1" indent="-317500" algn="just" rtl="0">
              <a:spcBef>
                <a:spcPts val="1200"/>
              </a:spcBef>
              <a:spcAft>
                <a:spcPts val="0"/>
              </a:spcAft>
              <a:buClr>
                <a:srgbClr val="000000"/>
              </a:buClr>
              <a:buSzPts val="1400"/>
              <a:buChar char="○"/>
            </a:pPr>
            <a:r>
              <a:rPr lang="en" sz="1400" b="1" dirty="0">
                <a:solidFill>
                  <a:srgbClr val="000000"/>
                </a:solidFill>
                <a:highlight>
                  <a:schemeClr val="lt1"/>
                </a:highlight>
              </a:rPr>
              <a:t>Violation Detection</a:t>
            </a:r>
            <a:endParaRPr sz="1400" b="1" dirty="0">
              <a:solidFill>
                <a:srgbClr val="000000"/>
              </a:solidFill>
            </a:endParaRPr>
          </a:p>
          <a:p>
            <a:pPr marL="914400" lvl="0" indent="0" algn="just" rtl="0">
              <a:spcBef>
                <a:spcPts val="0"/>
              </a:spcBef>
              <a:spcAft>
                <a:spcPts val="0"/>
              </a:spcAft>
              <a:buSzPts val="1018"/>
              <a:buNone/>
            </a:pPr>
            <a:r>
              <a:rPr lang="en" sz="1400" dirty="0">
                <a:solidFill>
                  <a:srgbClr val="000000"/>
                </a:solidFill>
                <a:highlight>
                  <a:schemeClr val="lt1"/>
                </a:highlight>
              </a:rPr>
              <a:t>Based on the distance measured, the bounding boxes are marked as green, yellow and red indicating safe zone, abnormal zone and unsafe zone respectively.</a:t>
            </a:r>
            <a:endParaRPr sz="1400" dirty="0">
              <a:solidFill>
                <a:srgbClr val="000000"/>
              </a:solidFill>
              <a:highlight>
                <a:schemeClr val="lt1"/>
              </a:highlight>
            </a:endParaRPr>
          </a:p>
          <a:p>
            <a:pPr marL="457200" lvl="0" indent="0" algn="l" rtl="0">
              <a:lnSpc>
                <a:spcPct val="115000"/>
              </a:lnSpc>
              <a:spcBef>
                <a:spcPts val="1200"/>
              </a:spcBef>
              <a:spcAft>
                <a:spcPts val="0"/>
              </a:spcAft>
              <a:buSzPts val="1018"/>
              <a:buNone/>
            </a:pPr>
            <a:endParaRPr sz="1400" dirty="0">
              <a:solidFill>
                <a:srgbClr val="000000"/>
              </a:solidFill>
            </a:endParaRPr>
          </a:p>
          <a:p>
            <a:pPr marL="457200" lvl="0" indent="0" algn="l" rtl="0">
              <a:lnSpc>
                <a:spcPct val="115000"/>
              </a:lnSpc>
              <a:spcBef>
                <a:spcPts val="1200"/>
              </a:spcBef>
              <a:spcAft>
                <a:spcPts val="1200"/>
              </a:spcAft>
              <a:buSzPts val="1018"/>
              <a:buNone/>
            </a:pPr>
            <a:endParaRPr sz="1400" dirty="0">
              <a:solidFill>
                <a:srgbClr val="000000"/>
              </a:solidFill>
            </a:endParaRPr>
          </a:p>
        </p:txBody>
      </p:sp>
      <p:pic>
        <p:nvPicPr>
          <p:cNvPr id="330" name="Google Shape;330;p21"/>
          <p:cNvPicPr preferRelativeResize="0"/>
          <p:nvPr/>
        </p:nvPicPr>
        <p:blipFill>
          <a:blip r:embed="rId3">
            <a:alphaModFix/>
          </a:blip>
          <a:stretch>
            <a:fillRect/>
          </a:stretch>
        </p:blipFill>
        <p:spPr>
          <a:xfrm>
            <a:off x="3687719" y="2151906"/>
            <a:ext cx="2895500" cy="641875"/>
          </a:xfrm>
          <a:prstGeom prst="rect">
            <a:avLst/>
          </a:prstGeom>
          <a:noFill/>
          <a:ln>
            <a:noFill/>
          </a:ln>
        </p:spPr>
      </p:pic>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TotalTime>
  <Words>1353</Words>
  <Application>Microsoft Office PowerPoint</Application>
  <PresentationFormat>On-screen Show (16:9)</PresentationFormat>
  <Paragraphs>111</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Times New Roman</vt:lpstr>
      <vt:lpstr>Arial</vt:lpstr>
      <vt:lpstr>Maven Pro</vt:lpstr>
      <vt:lpstr>Nunito</vt:lpstr>
      <vt:lpstr>Momentum</vt:lpstr>
      <vt:lpstr> SOCIAL DISTANCE ANALYZER</vt:lpstr>
      <vt:lpstr>INTRODUCTION</vt:lpstr>
      <vt:lpstr>PowerPoint Presentation</vt:lpstr>
      <vt:lpstr>MOTIVATION</vt:lpstr>
      <vt:lpstr>METHODOLOGY</vt:lpstr>
      <vt:lpstr>YOLO (You only look once)</vt:lpstr>
      <vt:lpstr>PowerPoint Presentation</vt:lpstr>
      <vt:lpstr>PROPOSED MODEL</vt:lpstr>
      <vt:lpstr>PowerPoint Presentation</vt:lpstr>
      <vt:lpstr>PowerPoint Presentation</vt:lpstr>
      <vt:lpstr>Experimental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WORKS</vt:lpstr>
      <vt:lpstr>CONCLUSION</vt:lpstr>
      <vt:lpstr>REFERENCES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SOCIAL DISTANCE ANALYZER</dc:title>
  <cp:lastModifiedBy>Swarnim Yadav</cp:lastModifiedBy>
  <cp:revision>2</cp:revision>
  <dcterms:modified xsi:type="dcterms:W3CDTF">2022-06-01T05:39:48Z</dcterms:modified>
</cp:coreProperties>
</file>